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officeDocument" Target="/ppt/presentation.xml" Id="R820bfa95fe994d5f" /><Relationship Type="http://schemas.openxmlformats.org/package/2006/relationships/metadata/core-properties" Target="/docProps/core.xml" Id="R3d98483d62fe4065" /><Relationship Type="http://schemas.openxmlformats.org/officeDocument/2006/relationships/extended-properties" Target="/docProps/app.xml" Id="R9b6a08b6904948df" /><Relationship Type="http://schemas.openxmlformats.org/officeDocument/2006/relationships/custom-properties" Target="/docProps/custom.xml" Id="R9ff66ede78c64028"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22508210" cy="12660630"/>
  <p:notesSz cx="6858000" cy="9144000"/>
  <p:custDataLst>
    <p:tags r:id="rId2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Master" Target="/ppt/slideMasters/slideMaster2.xml" Id="rId2" /><Relationship Type="http://schemas.openxmlformats.org/officeDocument/2006/relationships/theme" Target="/ppt/theme/theme1.xml" Id="rId3" /><Relationship Type="http://schemas.openxmlformats.org/officeDocument/2006/relationships/notesMaster" Target="/ppt/notesMasters/notesMaster1.xml" Id="rId4" /><Relationship Type="http://schemas.openxmlformats.org/officeDocument/2006/relationships/slide" Target="/ppt/slides/slide1.xml" Id="rId5" /><Relationship Type="http://schemas.openxmlformats.org/officeDocument/2006/relationships/slide" Target="/ppt/slides/slide2.xml" Id="rId6" /><Relationship Type="http://schemas.openxmlformats.org/officeDocument/2006/relationships/slide" Target="/ppt/slides/slide3.xml" Id="rId7" /><Relationship Type="http://schemas.openxmlformats.org/officeDocument/2006/relationships/slide" Target="/ppt/slides/slide4.xml" Id="rId8" /><Relationship Type="http://schemas.openxmlformats.org/officeDocument/2006/relationships/slide" Target="/ppt/slides/slide5.xml" Id="rId9" /><Relationship Type="http://schemas.openxmlformats.org/officeDocument/2006/relationships/slide" Target="/ppt/slides/slide6.xml" Id="rId10" /><Relationship Type="http://schemas.openxmlformats.org/officeDocument/2006/relationships/slide" Target="/ppt/slides/slide7.xml" Id="rId11" /><Relationship Type="http://schemas.openxmlformats.org/officeDocument/2006/relationships/slide" Target="/ppt/slides/slide8.xml" Id="rId12" /><Relationship Type="http://schemas.openxmlformats.org/officeDocument/2006/relationships/slide" Target="/ppt/slides/slide9.xml" Id="rId13" /><Relationship Type="http://schemas.openxmlformats.org/officeDocument/2006/relationships/slide" Target="/ppt/slides/slide10.xml" Id="rId14" /><Relationship Type="http://schemas.openxmlformats.org/officeDocument/2006/relationships/slide" Target="/ppt/slides/slide11.xml" Id="rId15" /><Relationship Type="http://schemas.openxmlformats.org/officeDocument/2006/relationships/slide" Target="/ppt/slides/slide12.xml" Id="rId16" /><Relationship Type="http://schemas.openxmlformats.org/officeDocument/2006/relationships/slide" Target="/ppt/slides/slide13.xml" Id="rId17" /><Relationship Type="http://schemas.openxmlformats.org/officeDocument/2006/relationships/slide" Target="/ppt/slides/slide14.xml" Id="rId18" /><Relationship Type="http://schemas.openxmlformats.org/officeDocument/2006/relationships/slide" Target="/ppt/slides/slide15.xml" Id="rId19" /><Relationship Type="http://schemas.openxmlformats.org/officeDocument/2006/relationships/slide" Target="/ppt/slides/slide16.xml" Id="rId20" /><Relationship Type="http://schemas.openxmlformats.org/officeDocument/2006/relationships/slide" Target="/ppt/slides/slide17.xml" Id="rId21" /><Relationship Type="http://schemas.openxmlformats.org/officeDocument/2006/relationships/slide" Target="/ppt/slides/slide18.xml" Id="rId22" /><Relationship Type="http://schemas.openxmlformats.org/officeDocument/2006/relationships/slide" Target="/ppt/slides/slide19.xml" Id="rId23" /><Relationship Type="http://schemas.openxmlformats.org/officeDocument/2006/relationships/slide" Target="/ppt/slides/slide20.xml" Id="rId24" /><Relationship Type="http://schemas.openxmlformats.org/officeDocument/2006/relationships/slide" Target="/ppt/slides/slide21.xml" Id="rId25" /><Relationship Type="http://schemas.openxmlformats.org/officeDocument/2006/relationships/tags" Target="/ppt/tags/tag7.xml" Id="rId26" /><Relationship Type="http://schemas.openxmlformats.org/officeDocument/2006/relationships/tableStyles" Target="/ppt/tableStyles.xml" Id="rId27" /><Relationship Type="http://schemas.openxmlformats.org/officeDocument/2006/relationships/presProps" Target="/ppt/presProps.xml" Id="rId28" /><Relationship Type="http://schemas.openxmlformats.org/officeDocument/2006/relationships/viewProps" Target="/ppt/viewProps.xml" Id="rId29" /></Relationships>
</file>

<file path=ppt/notesMasters/_rels/notesMaster1.xml.rels>&#65279;<?xml version="1.0" encoding="utf-8"?><Relationships xmlns="http://schemas.openxmlformats.org/package/2006/relationships"><Relationship Type="http://schemas.openxmlformats.org/officeDocument/2006/relationships/theme" Target="/ppt/theme/theme3.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1" /><Relationship Type="http://schemas.openxmlformats.org/officeDocument/2006/relationships/notesMaster" Target="/ppt/notesMasters/notesMaster1.xml" Id="rId2"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1" /><Relationship Type="http://schemas.openxmlformats.org/officeDocument/2006/relationships/notesMaster" Target="/ppt/notesMasters/notesMaster1.xml" Id="rId2"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1" /><Relationship Type="http://schemas.openxmlformats.org/officeDocument/2006/relationships/notesMaster" Target="/ppt/notesMasters/notesMaster1.xml" Id="rId2"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1" /><Relationship Type="http://schemas.openxmlformats.org/officeDocument/2006/relationships/notesMaster" Target="/ppt/notesMasters/notesMaster1.xml" Id="rId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1" /><Relationship Type="http://schemas.openxmlformats.org/officeDocument/2006/relationships/notesMaster" Target="/ppt/notesMasters/notesMaster1.xml" Id="rId2"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1" /><Relationship Type="http://schemas.openxmlformats.org/officeDocument/2006/relationships/notesMaster" Target="/ppt/notesMasters/notesMaster1.xml" Id="rId2"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1" /><Relationship Type="http://schemas.openxmlformats.org/officeDocument/2006/relationships/notesMaster" Target="/ppt/notesMasters/notesMaster1.xml" Id="rId2"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1" /><Relationship Type="http://schemas.openxmlformats.org/officeDocument/2006/relationships/notesMaster" Target="/ppt/notesMasters/notesMaster1.xml" Id="rId2"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Id1" /><Relationship Type="http://schemas.openxmlformats.org/officeDocument/2006/relationships/notesMaster" Target="/ppt/notesMasters/notesMaster1.xml" Id="rId2"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1" /><Relationship Type="http://schemas.openxmlformats.org/officeDocument/2006/relationships/notesMaster" Target="/ppt/notesMasters/notesMaster1.xml" Id="rId2"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Id1" /><Relationship Type="http://schemas.openxmlformats.org/officeDocument/2006/relationships/notesMaster" Target="/ppt/notesMasters/notesMaster1.xml" Id="rId2"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1" /><Relationship Type="http://schemas.openxmlformats.org/officeDocument/2006/relationships/notesMaster" Target="/ppt/notesMasters/notesMaster1.xml" Id="rId2"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1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2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2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en-US" altLang="en-US"/>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EFAULT">
    <p:bg>
      <p:bgPr>
        <a:solidFill>
          <a:schemeClr val="bg1"/>
        </a:solidFill>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Pr>
        <a:solidFill>
          <a:schemeClr val="bg1"/>
        </a:solidFill>
      </p:bgPr>
    </p:bg>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ext>
  </p:extLst>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theme" Target="/ppt/theme/theme1.xml" Id="rId2" /></Relationships>
</file>

<file path=ppt/slideMasters/_rels/slideMaster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theme" Target="/ppt/theme/theme2.xml" Id="rId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lvl="0" algn="ctr" defTabSz="914400">
        <a:spcBef>
          <a:spcPct val="0"/>
        </a:spcBef>
        <a:buNone/>
        <a:defRPr sz="4400" kern="1200">
          <a:solidFill>
            <a:schemeClr val="tx1"/>
          </a:solidFill>
          <a:latin typeface="Calibri Light"/>
          <a:ea typeface="等线 Light"/>
        </a:defRPr>
      </a:lvl1pPr>
    </p:titleStyle>
    <p:bodyStyle>
      <a:lvl1pPr marL="342900" lvl="0" indent="-342900" algn="l" defTabSz="914400">
        <a:spcBef>
          <a:spcPct val="20000"/>
        </a:spcBef>
        <a:buFont typeface="Arial" charset="0"/>
        <a:buChar char="•"/>
        <a:defRPr sz="3200" kern="1200">
          <a:solidFill>
            <a:schemeClr val="tx1"/>
          </a:solidFill>
          <a:latin typeface="Calibri"/>
          <a:ea typeface="等线"/>
        </a:defRPr>
      </a:lvl1pPr>
      <a:lvl2pPr marL="742950" lvl="1" indent="-285750" algn="l" defTabSz="914400">
        <a:spcBef>
          <a:spcPct val="20000"/>
        </a:spcBef>
        <a:buFont typeface="Arial" charset="0"/>
        <a:buChar char="–"/>
        <a:defRPr sz="2800" kern="1200">
          <a:solidFill>
            <a:schemeClr val="tx1"/>
          </a:solidFill>
          <a:latin typeface="Calibri"/>
          <a:ea typeface="等线"/>
        </a:defRPr>
      </a:lvl2pPr>
      <a:lvl3pPr marL="1143000" lvl="2" indent="-228600" algn="l" defTabSz="914400">
        <a:spcBef>
          <a:spcPct val="20000"/>
        </a:spcBef>
        <a:buFont typeface="Arial" charset="0"/>
        <a:buChar char="•"/>
        <a:defRPr sz="2400" kern="1200">
          <a:solidFill>
            <a:schemeClr val="tx1"/>
          </a:solidFill>
          <a:latin typeface="Calibri"/>
          <a:ea typeface="等线"/>
        </a:defRPr>
      </a:lvl3pPr>
      <a:lvl4pPr marL="1600200" lvl="3" indent="-228600" algn="l" defTabSz="914400">
        <a:spcBef>
          <a:spcPct val="20000"/>
        </a:spcBef>
        <a:buFont typeface="Arial" charset="0"/>
        <a:buChar char="–"/>
        <a:defRPr sz="2000" kern="1200">
          <a:solidFill>
            <a:schemeClr val="tx1"/>
          </a:solidFill>
          <a:latin typeface="Calibri"/>
          <a:ea typeface="等线"/>
        </a:defRPr>
      </a:lvl4pPr>
      <a:lvl5pPr marL="2057400" lvl="4" indent="-228600" algn="l" defTabSz="914400">
        <a:spcBef>
          <a:spcPct val="20000"/>
        </a:spcBef>
        <a:buFont typeface="Arial" charset="0"/>
        <a:buChar char="»"/>
        <a:defRPr sz="2000" kern="1200">
          <a:solidFill>
            <a:schemeClr val="tx1"/>
          </a:solidFill>
          <a:latin typeface="Calibri"/>
          <a:ea typeface="等线"/>
        </a:defRPr>
      </a:lvl5pPr>
      <a:lvl6pPr marL="2514600" lvl="5" indent="-228600" algn="l" defTabSz="914400">
        <a:spcBef>
          <a:spcPct val="20000"/>
        </a:spcBef>
        <a:buFont typeface="Arial" charset="0"/>
        <a:buChar char="•"/>
        <a:defRPr sz="2000" kern="1200">
          <a:solidFill>
            <a:schemeClr val="tx1"/>
          </a:solidFill>
          <a:latin typeface="Calibri"/>
          <a:ea typeface="等线"/>
        </a:defRPr>
      </a:lvl6pPr>
      <a:lvl7pPr marL="2971800" lvl="6" indent="-228600" algn="l" defTabSz="914400">
        <a:spcBef>
          <a:spcPct val="20000"/>
        </a:spcBef>
        <a:buFont typeface="Arial" charset="0"/>
        <a:buChar char="•"/>
        <a:defRPr sz="2000" kern="1200">
          <a:solidFill>
            <a:schemeClr val="tx1"/>
          </a:solidFill>
          <a:latin typeface="Calibri"/>
          <a:ea typeface="等线"/>
        </a:defRPr>
      </a:lvl7pPr>
      <a:lvl8pPr marL="3429000" lvl="7" indent="-228600" algn="l" defTabSz="914400">
        <a:spcBef>
          <a:spcPct val="20000"/>
        </a:spcBef>
        <a:buFont typeface="Arial" charset="0"/>
        <a:buChar char="•"/>
        <a:defRPr sz="2000" kern="1200">
          <a:solidFill>
            <a:schemeClr val="tx1"/>
          </a:solidFill>
          <a:latin typeface="Calibri"/>
          <a:ea typeface="等线"/>
        </a:defRPr>
      </a:lvl8pPr>
      <a:lvl9pPr marL="3886200" lvl="8" indent="-228600" algn="l" defTabSz="914400">
        <a:spcBef>
          <a:spcPct val="20000"/>
        </a:spcBef>
        <a:buFont typeface="Arial" charset="0"/>
        <a:buChar char="•"/>
        <a:defRPr sz="2000" kern="1200">
          <a:solidFill>
            <a:schemeClr val="tx1"/>
          </a:solidFill>
          <a:latin typeface="Calibri"/>
          <a:ea typeface="等线"/>
        </a:defRPr>
      </a:lvl9pPr>
    </p:bodyStyle>
    <p:other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lvl="0" algn="ctr" defTabSz="914400">
        <a:spcBef>
          <a:spcPct val="0"/>
        </a:spcBef>
        <a:buNone/>
        <a:defRPr sz="4400" kern="1200">
          <a:solidFill>
            <a:schemeClr val="tx1"/>
          </a:solidFill>
          <a:latin typeface="Calibri Light"/>
          <a:ea typeface="等线 Light"/>
        </a:defRPr>
      </a:lvl1pPr>
    </p:titleStyle>
    <p:bodyStyle>
      <a:lvl1pPr marL="342900" lvl="0" indent="-342900" algn="l" defTabSz="914400">
        <a:spcBef>
          <a:spcPct val="20000"/>
        </a:spcBef>
        <a:buFont typeface="Arial" charset="0"/>
        <a:buChar char="•"/>
        <a:defRPr sz="3200" kern="1200">
          <a:solidFill>
            <a:schemeClr val="tx1"/>
          </a:solidFill>
          <a:latin typeface="Calibri"/>
          <a:ea typeface="等线"/>
        </a:defRPr>
      </a:lvl1pPr>
      <a:lvl2pPr marL="742950" lvl="1" indent="-285750" algn="l" defTabSz="914400">
        <a:spcBef>
          <a:spcPct val="20000"/>
        </a:spcBef>
        <a:buFont typeface="Arial" charset="0"/>
        <a:buChar char="–"/>
        <a:defRPr sz="2800" kern="1200">
          <a:solidFill>
            <a:schemeClr val="tx1"/>
          </a:solidFill>
          <a:latin typeface="Calibri"/>
          <a:ea typeface="等线"/>
        </a:defRPr>
      </a:lvl2pPr>
      <a:lvl3pPr marL="1143000" lvl="2" indent="-228600" algn="l" defTabSz="914400">
        <a:spcBef>
          <a:spcPct val="20000"/>
        </a:spcBef>
        <a:buFont typeface="Arial" charset="0"/>
        <a:buChar char="•"/>
        <a:defRPr sz="2400" kern="1200">
          <a:solidFill>
            <a:schemeClr val="tx1"/>
          </a:solidFill>
          <a:latin typeface="Calibri"/>
          <a:ea typeface="等线"/>
        </a:defRPr>
      </a:lvl3pPr>
      <a:lvl4pPr marL="1600200" lvl="3" indent="-228600" algn="l" defTabSz="914400">
        <a:spcBef>
          <a:spcPct val="20000"/>
        </a:spcBef>
        <a:buFont typeface="Arial" charset="0"/>
        <a:buChar char="–"/>
        <a:defRPr sz="2000" kern="1200">
          <a:solidFill>
            <a:schemeClr val="tx1"/>
          </a:solidFill>
          <a:latin typeface="Calibri"/>
          <a:ea typeface="等线"/>
        </a:defRPr>
      </a:lvl4pPr>
      <a:lvl5pPr marL="2057400" lvl="4" indent="-228600" algn="l" defTabSz="914400">
        <a:spcBef>
          <a:spcPct val="20000"/>
        </a:spcBef>
        <a:buFont typeface="Arial" charset="0"/>
        <a:buChar char="»"/>
        <a:defRPr sz="2000" kern="1200">
          <a:solidFill>
            <a:schemeClr val="tx1"/>
          </a:solidFill>
          <a:latin typeface="Calibri"/>
          <a:ea typeface="等线"/>
        </a:defRPr>
      </a:lvl5pPr>
      <a:lvl6pPr marL="2514600" lvl="5" indent="-228600" algn="l" defTabSz="914400">
        <a:spcBef>
          <a:spcPct val="20000"/>
        </a:spcBef>
        <a:buFont typeface="Arial" charset="0"/>
        <a:buChar char="•"/>
        <a:defRPr sz="2000" kern="1200">
          <a:solidFill>
            <a:schemeClr val="tx1"/>
          </a:solidFill>
          <a:latin typeface="Calibri"/>
          <a:ea typeface="等线"/>
        </a:defRPr>
      </a:lvl6pPr>
      <a:lvl7pPr marL="2971800" lvl="6" indent="-228600" algn="l" defTabSz="914400">
        <a:spcBef>
          <a:spcPct val="20000"/>
        </a:spcBef>
        <a:buFont typeface="Arial" charset="0"/>
        <a:buChar char="•"/>
        <a:defRPr sz="2000" kern="1200">
          <a:solidFill>
            <a:schemeClr val="tx1"/>
          </a:solidFill>
          <a:latin typeface="Calibri"/>
          <a:ea typeface="等线"/>
        </a:defRPr>
      </a:lvl7pPr>
      <a:lvl8pPr marL="3429000" lvl="7" indent="-228600" algn="l" defTabSz="914400">
        <a:spcBef>
          <a:spcPct val="20000"/>
        </a:spcBef>
        <a:buFont typeface="Arial" charset="0"/>
        <a:buChar char="•"/>
        <a:defRPr sz="2000" kern="1200">
          <a:solidFill>
            <a:schemeClr val="tx1"/>
          </a:solidFill>
          <a:latin typeface="Calibri"/>
          <a:ea typeface="等线"/>
        </a:defRPr>
      </a:lvl8pPr>
      <a:lvl9pPr marL="3886200" lvl="8" indent="-228600" algn="l" defTabSz="914400">
        <a:spcBef>
          <a:spcPct val="20000"/>
        </a:spcBef>
        <a:buFont typeface="Arial" charset="0"/>
        <a:buChar char="•"/>
        <a:defRPr sz="2000" kern="1200">
          <a:solidFill>
            <a:schemeClr val="tx1"/>
          </a:solidFill>
          <a:latin typeface="Calibri"/>
          <a:ea typeface="等线"/>
        </a:defRPr>
      </a:lvl9pPr>
    </p:bodyStyle>
    <p:other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p:otherStyle>
  </p:txStyles>
  <p:extLst>
    <p:ext uri="{27BBF7A9-308A-43DC-89C8-2F10F3537804}">
      <p15:sldGuideLst xmlns:p15="http://schemas.microsoft.com/office/powerpoint/2012/main"/>
    </p:ext>
  </p:extLst>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png" Id="rId3" /><Relationship Type="http://schemas.openxmlformats.org/officeDocument/2006/relationships/image" Target="/ppt/media/image2.png" Id="rId4" /></Relationships>
</file>

<file path=ppt/slides/_rels/slide1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0.xml" Id="rId2" /><Relationship Type="http://schemas.openxmlformats.org/officeDocument/2006/relationships/image" Target="/ppt/media/image11.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1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1.xml" Id="rId2" /><Relationship Type="http://schemas.openxmlformats.org/officeDocument/2006/relationships/image" Target="/ppt/media/image14.png" Id="rId3" /><Relationship Type="http://schemas.openxmlformats.org/officeDocument/2006/relationships/image" Target="/ppt/media/image7.png" Id="rId4" /><Relationship Type="http://schemas.openxmlformats.org/officeDocument/2006/relationships/image" Target="/ppt/media/image8.png" Id="rId5" /></Relationships>
</file>

<file path=ppt/slides/_rels/slide1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2.xml" Id="rId2" /><Relationship Type="http://schemas.openxmlformats.org/officeDocument/2006/relationships/image" Target="/ppt/media/image7.png" Id="rId3" /><Relationship Type="http://schemas.openxmlformats.org/officeDocument/2006/relationships/image" Target="/ppt/media/image8.png" Id="rId4" /></Relationships>
</file>

<file path=ppt/slides/_rels/slide1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3.xml" Id="rId2" /><Relationship Type="http://schemas.openxmlformats.org/officeDocument/2006/relationships/image" Target="/ppt/media/image11.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4.xml" Id="rId2" /><Relationship Type="http://schemas.openxmlformats.org/officeDocument/2006/relationships/image" Target="/ppt/media/image16.png" Id="rId3" /><Relationship Type="http://schemas.openxmlformats.org/officeDocument/2006/relationships/image" Target="/ppt/media/image17.png" Id="rId4" /><Relationship Type="http://schemas.openxmlformats.org/officeDocument/2006/relationships/image" Target="/ppt/media/image18.png" Id="rId5" /><Relationship Type="http://schemas.openxmlformats.org/officeDocument/2006/relationships/image" Target="/ppt/media/image7.png" Id="rId6" /><Relationship Type="http://schemas.openxmlformats.org/officeDocument/2006/relationships/image" Target="/ppt/media/image8.png" Id="rId7" /><Relationship Type="http://schemas.openxmlformats.org/officeDocument/2006/relationships/image" Target="/ppt/media/image19.png" Id="rId8"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5.xml" Id="rId2" /><Relationship Type="http://schemas.openxmlformats.org/officeDocument/2006/relationships/image" Target="/ppt/media/image20.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6.xml" Id="rId2" /><Relationship Type="http://schemas.openxmlformats.org/officeDocument/2006/relationships/image" Target="/ppt/media/image14.png" Id="rId3" /><Relationship Type="http://schemas.openxmlformats.org/officeDocument/2006/relationships/image" Target="/ppt/media/image7.png" Id="rId4" /><Relationship Type="http://schemas.openxmlformats.org/officeDocument/2006/relationships/image" Target="/ppt/media/image8.png" Id="rId5" /></Relationships>
</file>

<file path=ppt/slides/_rels/slide1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17.xml" Id="rId2" /><Relationship Type="http://schemas.openxmlformats.org/officeDocument/2006/relationships/image" Target="/ppt/media/image20.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18.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8.xml" Id="rId2" /><Relationship Type="http://schemas.openxmlformats.org/officeDocument/2006/relationships/image" Target="/ppt/media/image21.png" Id="rId3" /><Relationship Type="http://schemas.openxmlformats.org/officeDocument/2006/relationships/image" Target="/ppt/media/image22.png" Id="rId4" /><Relationship Type="http://schemas.openxmlformats.org/officeDocument/2006/relationships/image" Target="/ppt/media/image23.png" Id="rId5" /><Relationship Type="http://schemas.openxmlformats.org/officeDocument/2006/relationships/image" Target="/ppt/media/image23.png" Id="rId6" /><Relationship Type="http://schemas.openxmlformats.org/officeDocument/2006/relationships/image" Target="/ppt/media/image24.png" Id="rId7" /><Relationship Type="http://schemas.openxmlformats.org/officeDocument/2006/relationships/image" Target="/ppt/media/image25.png" Id="rId8" /><Relationship Type="http://schemas.openxmlformats.org/officeDocument/2006/relationships/image" Target="/ppt/media/image26.png" Id="rId9" /></Relationships>
</file>

<file path=ppt/slides/_rels/slide1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9.xml" Id="rId2" /><Relationship Type="http://schemas.openxmlformats.org/officeDocument/2006/relationships/image" Target="/ppt/media/image20.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2.xml.rels>&#65279;<?xml version="1.0" encoding="utf-8"?><Relationships xmlns="http://schemas.openxmlformats.org/package/2006/relationships"><Relationship Type="http://schemas.openxmlformats.org/officeDocument/2006/relationships/tags" Target="/ppt/tags/tag1.xml" Id="rId1" /><Relationship Type="http://schemas.openxmlformats.org/officeDocument/2006/relationships/tags" Target="/ppt/tags/tag2.xml" Id="rId2" /><Relationship Type="http://schemas.openxmlformats.org/officeDocument/2006/relationships/tags" Target="/ppt/tags/tag3.xml" Id="rId3" /><Relationship Type="http://schemas.openxmlformats.org/officeDocument/2006/relationships/tags" Target="/ppt/tags/tag4.xml" Id="rId4" /><Relationship Type="http://schemas.openxmlformats.org/officeDocument/2006/relationships/tags" Target="/ppt/tags/tag5.xml" Id="rId5" /><Relationship Type="http://schemas.openxmlformats.org/officeDocument/2006/relationships/tags" Target="/ppt/tags/tag6.xml" Id="rId6" /><Relationship Type="http://schemas.openxmlformats.org/officeDocument/2006/relationships/slideLayout" Target="/ppt/slideLayouts/slideLayout1.xml" Id="rId7" /><Relationship Type="http://schemas.openxmlformats.org/officeDocument/2006/relationships/notesSlide" Target="/ppt/notesSlides/notesSlide2.xml" Id="rId8" /><Relationship Type="http://schemas.openxmlformats.org/officeDocument/2006/relationships/image" Target="/ppt/media/image3.png" Id="rId9" /><Relationship Type="http://schemas.openxmlformats.org/officeDocument/2006/relationships/image" Target="/ppt/media/image3.png" Id="rId10" /><Relationship Type="http://schemas.openxmlformats.org/officeDocument/2006/relationships/image" Target="/ppt/media/image3.png" Id="rId11" /><Relationship Type="http://schemas.openxmlformats.org/officeDocument/2006/relationships/image" Target="/ppt/media/image3.png" Id="rId12" /><Relationship Type="http://schemas.openxmlformats.org/officeDocument/2006/relationships/image" Target="/ppt/media/image3.png" Id="rId13" /><Relationship Type="http://schemas.openxmlformats.org/officeDocument/2006/relationships/image" Target="/ppt/media/image3.png" Id="rId14" /><Relationship Type="http://schemas.openxmlformats.org/officeDocument/2006/relationships/image" Target="/ppt/media/image3.png" Id="rId15" /></Relationships>
</file>

<file path=ppt/slides/_rels/slide20.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0.xml" Id="rId2" /><Relationship Type="http://schemas.openxmlformats.org/officeDocument/2006/relationships/image" Target="/ppt/media/image16.png" Id="rId3" /><Relationship Type="http://schemas.openxmlformats.org/officeDocument/2006/relationships/image" Target="/ppt/media/image17.png" Id="rId4" /><Relationship Type="http://schemas.openxmlformats.org/officeDocument/2006/relationships/image" Target="/ppt/media/image18.png" Id="rId5" /><Relationship Type="http://schemas.openxmlformats.org/officeDocument/2006/relationships/image" Target="/ppt/media/image7.png" Id="rId6" /><Relationship Type="http://schemas.openxmlformats.org/officeDocument/2006/relationships/image" Target="/ppt/media/image8.png" Id="rId7" /><Relationship Type="http://schemas.openxmlformats.org/officeDocument/2006/relationships/image" Target="/ppt/media/image19.png" Id="rId8" /></Relationships>
</file>

<file path=ppt/slides/_rels/slide2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1.xml" Id="rId2" /><Relationship Type="http://schemas.openxmlformats.org/officeDocument/2006/relationships/image" Target="/ppt/media/image27.png" Id="rId3" /><Relationship Type="http://schemas.openxmlformats.org/officeDocument/2006/relationships/image" Target="/ppt/media/image7.png" Id="rId4" /><Relationship Type="http://schemas.openxmlformats.org/officeDocument/2006/relationships/image" Target="/ppt/media/image8.png"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3.xml" Id="rId2" /><Relationship Type="http://schemas.openxmlformats.org/officeDocument/2006/relationships/image" Target="/ppt/media/image4.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4.xml" Id="rId2" /><Relationship Type="http://schemas.openxmlformats.org/officeDocument/2006/relationships/image" Target="/ppt/media/image6.png" Id="rId3" /><Relationship Type="http://schemas.openxmlformats.org/officeDocument/2006/relationships/image" Target="/ppt/media/image7.png" Id="rId4" /><Relationship Type="http://schemas.openxmlformats.org/officeDocument/2006/relationships/image" Target="/ppt/media/image8.png" Id="rId5" /><Relationship Type="http://schemas.openxmlformats.org/officeDocument/2006/relationships/image" Target="/ppt/media/image9.png" Id="rId6" /><Relationship Type="http://schemas.openxmlformats.org/officeDocument/2006/relationships/image" Target="/ppt/media/image10.png" Id="rId7" /></Relationships>
</file>

<file path=ppt/slides/_rels/slide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5.xml" Id="rId2" /><Relationship Type="http://schemas.openxmlformats.org/officeDocument/2006/relationships/image" Target="/ppt/media/image11.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6.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6.xml" Id="rId2" /><Relationship Type="http://schemas.openxmlformats.org/officeDocument/2006/relationships/image" Target="/ppt/media/image12.png" Id="rId3" /><Relationship Type="http://schemas.openxmlformats.org/officeDocument/2006/relationships/image" Target="/ppt/media/image13.png" Id="rId4" /><Relationship Type="http://schemas.openxmlformats.org/officeDocument/2006/relationships/image" Target="/ppt/media/image7.png" Id="rId5" /><Relationship Type="http://schemas.openxmlformats.org/officeDocument/2006/relationships/image" Target="/ppt/media/image8.png" Id="rId6"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7.xml" Id="rId2" /><Relationship Type="http://schemas.openxmlformats.org/officeDocument/2006/relationships/image" Target="/ppt/media/image11.png" Id="rId3" /><Relationship Type="http://schemas.openxmlformats.org/officeDocument/2006/relationships/image" Target="/ppt/media/image5.png" Id="rId4" /><Relationship Type="http://schemas.openxmlformats.org/officeDocument/2006/relationships/image" Target="/ppt/media/image5.png" Id="rId5" /></Relationships>
</file>

<file path=ppt/slides/_rels/slide8.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8.xml" Id="rId2" /><Relationship Type="http://schemas.openxmlformats.org/officeDocument/2006/relationships/image" Target="/ppt/media/image14.png" Id="rId3" /><Relationship Type="http://schemas.openxmlformats.org/officeDocument/2006/relationships/image" Target="/ppt/media/image7.png" Id="rId4" /><Relationship Type="http://schemas.openxmlformats.org/officeDocument/2006/relationships/image" Target="/ppt/media/image8.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9.xml" Id="rId2" /><Relationship Type="http://schemas.openxmlformats.org/officeDocument/2006/relationships/image" Target="/ppt/media/image15.png" Id="rId3" /><Relationship Type="http://schemas.openxmlformats.org/officeDocument/2006/relationships/image" Target="/ppt/media/image15.png" Id="rId4" /><Relationship Type="http://schemas.openxmlformats.org/officeDocument/2006/relationships/image" Target="/ppt/media/image15.png" Id="rId5" /><Relationship Type="http://schemas.openxmlformats.org/officeDocument/2006/relationships/image" Target="/ppt/media/image7.png" Id="rId6" /><Relationship Type="http://schemas.openxmlformats.org/officeDocument/2006/relationships/image" Target="/ppt/media/image8.png" Id="rId7"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sp>
        <p:nvSpPr>
          <p:cNvPr id="4" name="Text 1"/>
          <p:cNvSpPr/>
          <p:nvPr/>
        </p:nvSpPr>
        <p:spPr>
          <a:xfrm>
            <a:off x="1814732" y="844062"/>
            <a:ext cx="510940" cy="337625"/>
          </a:xfrm>
          <a:prstGeom prst="rect">
            <a:avLst/>
          </a:prstGeom>
          <a:noFill/>
        </p:spPr>
        <p:txBody>
          <a:bodyPr wrap="square" anchor="ctr"/>
          <a:lstStyle/>
          <a:p>
            <a:pPr marL="0" indent="0" algn="ctr">
              <a:buNone/>
            </a:pPr>
            <a:endParaRPr lang="en-US" altLang="en-US" sz="1200"/>
          </a:p>
        </p:txBody>
      </p:sp>
      <p:pic>
        <p:nvPicPr>
          <p:cNvPr id="5" name="Image 1" descr="preencoded.png"/>
          <p:cNvPicPr>
            <a:picLocks noChangeAspect="1"/>
          </p:cNvPicPr>
          <p:nvPr/>
        </p:nvPicPr>
        <p:blipFill>
          <a:blip r:embed="rId4"/>
          <a:stretch>
            <a:fillRect/>
          </a:stretch>
        </p:blipFill>
        <p:spPr>
          <a:xfrm>
            <a:off x="441960" y="9129395"/>
            <a:ext cx="6329680" cy="2300605"/>
          </a:xfrm>
          <a:prstGeom prst="rect">
            <a:avLst/>
          </a:prstGeom>
        </p:spPr>
      </p:pic>
      <p:sp>
        <p:nvSpPr>
          <p:cNvPr id="6" name="Text 2"/>
          <p:cNvSpPr/>
          <p:nvPr/>
        </p:nvSpPr>
        <p:spPr>
          <a:xfrm>
            <a:off x="999490" y="2088515"/>
            <a:ext cx="19604355" cy="2244090"/>
          </a:xfrm>
          <a:prstGeom prst="rect">
            <a:avLst/>
          </a:prstGeom>
          <a:noFill/>
        </p:spPr>
        <p:txBody>
          <a:bodyPr wrap="square" anchor="ctr"/>
          <a:lstStyle/>
          <a:p>
            <a:pPr marL="0" lvl="0" indent="0" algn="l">
              <a:buNone/>
            </a:pPr>
            <a:r>
              <a:rPr lang="en-US" altLang="en-US" sz="7200" b="1">
                <a:solidFill>
                  <a:srgbClr val="000000"/>
                </a:solidFill>
                <a:latin typeface="Microsoft YaHei"/>
                <a:ea typeface="Microsoft YaHei"/>
              </a:rPr>
              <a:t>Literature Review Report</a:t>
            </a:r>
            <a:endParaRPr lang="en-US" altLang="en-US" sz="7200"/>
          </a:p>
        </p:txBody>
      </p:sp>
      <p:sp>
        <p:nvSpPr>
          <p:cNvPr id="7" name="Text 3"/>
          <p:cNvSpPr/>
          <p:nvPr/>
        </p:nvSpPr>
        <p:spPr>
          <a:xfrm>
            <a:off x="844062" y="4332849"/>
            <a:ext cx="18808505" cy="506437"/>
          </a:xfrm>
          <a:prstGeom prst="rect">
            <a:avLst/>
          </a:prstGeom>
          <a:noFill/>
        </p:spPr>
        <p:txBody>
          <a:bodyPr wrap="square" anchor="ctr"/>
          <a:lstStyle/>
          <a:p>
            <a:pPr marL="0" lvl="0" indent="0" algn="l">
              <a:buNone/>
            </a:pPr>
            <a:r>
              <a:rPr lang="en-US" altLang="en-US" sz="3600" b="1">
                <a:solidFill>
                  <a:srgbClr val="000000"/>
                </a:solidFill>
                <a:latin typeface="Microsoft YaHei"/>
                <a:ea typeface="Microsoft YaHei"/>
              </a:rPr>
              <a:t>Computing How-Provenance for SPARQL Queries via Query Rewriting</a:t>
            </a:r>
            <a:endParaRPr lang="en-US" altLang="en-US" sz="3600" b="1">
              <a:solidFill>
                <a:srgbClr val="000000"/>
              </a:solidFill>
              <a:latin typeface="Source Han Sans CN"/>
              <a:ea typeface="Source Han Sans CN"/>
            </a:endParaRPr>
          </a:p>
        </p:txBody>
      </p:sp>
      <p:sp>
        <p:nvSpPr>
          <p:cNvPr id="8" name="Text 4"/>
          <p:cNvSpPr/>
          <p:nvPr/>
        </p:nvSpPr>
        <p:spPr>
          <a:xfrm rot="0" flipH="0" flipV="0">
            <a:off x="1024890" y="9161145"/>
            <a:ext cx="6219998" cy="2586355"/>
          </a:xfrm>
          <a:prstGeom prst="rect">
            <a:avLst/>
          </a:prstGeom>
          <a:noFill/>
        </p:spPr>
        <p:txBody>
          <a:bodyPr wrap="square" anchor="ctr"/>
          <a:lstStyle/>
          <a:p>
            <a:pPr marL="0" lvl="0" indent="0" algn="l">
              <a:buNone/>
            </a:pPr>
            <a:r>
              <a:rPr lang="en-US" altLang="en-US" sz="3200">
                <a:solidFill>
                  <a:srgbClr val="FFFFFF"/>
                </a:solidFill>
                <a:latin typeface="Microsoft YaHei"/>
                <a:ea typeface="Microsoft YaHei"/>
              </a:rPr>
              <a:t>Group 7</a:t>
            </a:r>
          </a:p>
          <a:p>
            <a:pPr marL="457200" lvl="0" indent="-457200" algn="l">
              <a:buFont typeface="Arial" charset="0"/>
              <a:buChar char="•"/>
            </a:pPr>
            <a:r>
              <a:rPr lang="en-US" altLang="en-US" sz="3200">
                <a:latin typeface="Microsoft YaHei"/>
                <a:ea typeface="Microsoft YaHei"/>
              </a:rPr>
              <a:t>Jianshen Wang(A20491172)</a:t>
            </a:r>
          </a:p>
          <a:p>
            <a:pPr marL="457200" lvl="0" indent="-457200" algn="l">
              <a:buFont typeface="Arial" charset="0"/>
              <a:buChar char="•"/>
            </a:pPr>
            <a:r>
              <a:rPr lang="en-US" altLang="en-US" sz="3200">
                <a:latin typeface="Microsoft YaHei"/>
                <a:ea typeface="Microsoft YaHei"/>
              </a:rPr>
              <a:t>Haoyi Wang(A20478931)</a:t>
            </a:r>
          </a:p>
          <a:p>
            <a:pPr marL="457200" lvl="0" indent="-457200" algn="l">
              <a:buFont typeface="Arial" charset="0"/>
              <a:buChar char="•"/>
            </a:pPr>
            <a:r>
              <a:rPr lang="en-US" altLang="en-US" sz="3200">
                <a:latin typeface="Microsoft YaHei"/>
                <a:ea typeface="Microsoft YaHei"/>
              </a:rPr>
              <a:t>Xingli Li(A20482592)</a:t>
            </a:r>
          </a:p>
          <a:p>
            <a:pPr marL="457200" lvl="0" indent="-457200" algn="l">
              <a:buFont typeface="Arial" charset="0"/>
              <a:buChar char="•"/>
            </a:pPr>
            <a:endParaRPr lang="zh-CN" altLang="zh-CN"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4</a:t>
            </a:r>
            <a:endParaRPr lang="en-US" altLang="en-US" sz="7200"/>
          </a:p>
        </p:txBody>
      </p:sp>
      <p:sp>
        <p:nvSpPr>
          <p:cNvPr id="10" name="Text 5"/>
          <p:cNvSpPr/>
          <p:nvPr/>
        </p:nvSpPr>
        <p:spPr>
          <a:xfrm>
            <a:off x="4864943" y="6020972"/>
            <a:ext cx="12778420" cy="1519311"/>
          </a:xfrm>
          <a:prstGeom prst="rect">
            <a:avLst/>
          </a:prstGeom>
          <a:noFill/>
        </p:spPr>
        <p:txBody>
          <a:bodyPr wrap="square" anchor="ctr"/>
          <a:lstStyle/>
          <a:p>
            <a:pPr marL="0" lvl="0" indent="0" algn="ctr">
              <a:buNone/>
            </a:pPr>
            <a:r>
              <a:rPr lang="en-US" altLang="en-US" sz="5400" b="1">
                <a:solidFill>
                  <a:srgbClr val="000000"/>
                </a:solidFill>
                <a:latin typeface="Microsoft YaHei"/>
                <a:ea typeface="Microsoft YaHei"/>
              </a:rPr>
              <a:t>Implementation Details</a:t>
            </a:r>
            <a:endParaRPr lang="en-US" altLang="en-US" sz="5400" b="1">
              <a:solidFill>
                <a:srgbClr val="000000"/>
              </a:solidFill>
              <a:latin typeface="Source Han Sans CN"/>
              <a:ea typeface="Source Han Sans C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11619" y="-14068"/>
            <a:ext cx="12210757" cy="12689058"/>
          </a:xfrm>
          <a:prstGeom prst="rect">
            <a:avLst/>
          </a:prstGeom>
        </p:spPr>
      </p:pic>
      <p:pic>
        <p:nvPicPr>
          <p:cNvPr id="3" name="Image 1" descr="preencoded.png"/>
          <p:cNvPicPr>
            <a:picLocks noChangeAspect="1"/>
          </p:cNvPicPr>
          <p:nvPr/>
        </p:nvPicPr>
        <p:blipFill>
          <a:blip r:embed="rId4"/>
          <a:stretch>
            <a:fillRect/>
          </a:stretch>
        </p:blipFill>
        <p:spPr>
          <a:xfrm>
            <a:off x="-14068" y="1315329"/>
            <a:ext cx="844062" cy="70338"/>
          </a:xfrm>
          <a:prstGeom prst="rect">
            <a:avLst/>
          </a:prstGeom>
        </p:spPr>
      </p:pic>
      <p:pic>
        <p:nvPicPr>
          <p:cNvPr id="4" name="Image 2" descr="preencoded.png"/>
          <p:cNvPicPr>
            <a:picLocks noChangeAspect="1"/>
          </p:cNvPicPr>
          <p:nvPr/>
        </p:nvPicPr>
        <p:blipFill>
          <a:blip r:embed="rId5"/>
          <a:stretch>
            <a:fillRect/>
          </a:stretch>
        </p:blipFill>
        <p:spPr>
          <a:xfrm>
            <a:off x="717452" y="1244991"/>
            <a:ext cx="196948" cy="196948"/>
          </a:xfrm>
          <a:prstGeom prst="rect">
            <a:avLst/>
          </a:prstGeom>
        </p:spPr>
      </p:pic>
      <p:sp>
        <p:nvSpPr>
          <p:cNvPr id="5" name="Text 0"/>
          <p:cNvSpPr/>
          <p:nvPr/>
        </p:nvSpPr>
        <p:spPr>
          <a:xfrm>
            <a:off x="815975" y="1993265"/>
            <a:ext cx="8862695" cy="8508365"/>
          </a:xfrm>
          <a:prstGeom prst="rect">
            <a:avLst/>
          </a:prstGeom>
          <a:noFill/>
        </p:spPr>
        <p:txBody>
          <a:bodyPr wrap="square" anchor="ctr"/>
          <a:lstStyle/>
          <a:p>
            <a:pPr marL="457200" indent="-457200" algn="l">
              <a:lnSpc>
                <a:spcPct val="140000"/>
              </a:lnSpc>
              <a:buFont typeface="Arial" charset="0"/>
              <a:buChar char="•"/>
            </a:pPr>
            <a:r>
              <a:rPr lang="en-US" altLang="en-US" sz="3200">
                <a:solidFill>
                  <a:srgbClr val="000000"/>
                </a:solidFill>
                <a:latin typeface="微软雅黑"/>
                <a:ea typeface="微软雅黑"/>
              </a:rPr>
              <a:t>Focuses on the data structures and algorithms used, such as the graph data structure for query rewriting and polynomial evaluation algorithms.</a:t>
            </a:r>
            <a:endParaRPr lang="en-US" altLang="en-US" sz="3200">
              <a:solidFill>
                <a:srgbClr val="000000"/>
              </a:solidFill>
              <a:latin typeface="微软雅黑"/>
              <a:ea typeface="微软雅黑"/>
            </a:endParaRPr>
          </a:p>
          <a:p>
            <a:pPr marL="0" indent="0" algn="l">
              <a:lnSpc>
                <a:spcPct val="140000"/>
              </a:lnSpc>
              <a:buNone/>
            </a:pPr>
            <a:endParaRPr lang="en-US" altLang="en-US" sz="3200">
              <a:solidFill>
                <a:srgbClr val="000000"/>
              </a:solidFill>
              <a:latin typeface="微软雅黑"/>
              <a:ea typeface="微软雅黑"/>
            </a:endParaRPr>
          </a:p>
          <a:p>
            <a:pPr marL="457200" indent="-457200" algn="l">
              <a:lnSpc>
                <a:spcPct val="140000"/>
              </a:lnSpc>
              <a:buFont typeface="Arial" charset="0"/>
              <a:buChar char="•"/>
            </a:pPr>
            <a:r>
              <a:rPr lang="en-US" altLang="en-US" sz="3200">
                <a:solidFill>
                  <a:srgbClr val="000000"/>
                </a:solidFill>
                <a:latin typeface="微软雅黑"/>
                <a:ea typeface="微软雅黑"/>
              </a:rPr>
              <a:t>Offers an in-depth look at the unique aspects of the graph data structure used for query rewriting, highlighting how it enhances query processing efficiency. Emphasizes novel or particularly innovative aspects of the implementation.</a:t>
            </a:r>
            <a:endParaRPr lang="en-US" altLang="en-US" sz="3200">
              <a:solidFill>
                <a:srgbClr val="000000"/>
              </a:solidFill>
              <a:latin typeface="微软雅黑"/>
              <a:ea typeface="微软雅黑"/>
            </a:endParaRPr>
          </a:p>
        </p:txBody>
      </p:sp>
      <p:sp>
        <p:nvSpPr>
          <p:cNvPr id="6" name="Text 1"/>
          <p:cNvSpPr/>
          <p:nvPr/>
        </p:nvSpPr>
        <p:spPr>
          <a:xfrm>
            <a:off x="1125415" y="942535"/>
            <a:ext cx="15728612" cy="1012874"/>
          </a:xfrm>
          <a:prstGeom prst="rect">
            <a:avLst/>
          </a:prstGeom>
          <a:noFill/>
        </p:spPr>
        <p:txBody>
          <a:bodyPr wrap="square" anchor="ctr"/>
          <a:lstStyle/>
          <a:p>
            <a:pPr marL="0" lvl="0" indent="0" algn="l">
              <a:buNone/>
            </a:pPr>
            <a:r>
              <a:rPr lang="en-US" altLang="en-US" sz="3600" b="1">
                <a:solidFill>
                  <a:srgbClr val="000000"/>
                </a:solidFill>
                <a:latin typeface="Microsoft YaHei"/>
                <a:ea typeface="Microsoft YaHei"/>
              </a:rPr>
              <a:t>4. Implementation Details</a:t>
            </a:r>
            <a:endParaRPr lang="en-US" altLang="en-US" sz="3600" b="1">
              <a:solidFill>
                <a:srgbClr val="000000"/>
              </a:solidFill>
              <a:latin typeface="Source Han Sans CN"/>
              <a:ea typeface="Source Han Sans C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Image 3" descr="preencoded.png"/>
          <p:cNvPicPr>
            <a:picLocks noChangeAspect="1"/>
          </p:cNvPicPr>
          <p:nvPr/>
        </p:nvPicPr>
        <p:blipFill>
          <a:blip r:embed="rId3"/>
          <a:stretch>
            <a:fillRect/>
          </a:stretch>
        </p:blipFill>
        <p:spPr>
          <a:xfrm>
            <a:off x="-14068" y="1315329"/>
            <a:ext cx="844062" cy="70338"/>
          </a:xfrm>
          <a:prstGeom prst="rect">
            <a:avLst/>
          </a:prstGeom>
        </p:spPr>
      </p:pic>
      <p:pic>
        <p:nvPicPr>
          <p:cNvPr id="6" name="Image 4" descr="preencoded.png"/>
          <p:cNvPicPr>
            <a:picLocks noChangeAspect="1"/>
          </p:cNvPicPr>
          <p:nvPr/>
        </p:nvPicPr>
        <p:blipFill>
          <a:blip r:embed="rId4"/>
          <a:stretch>
            <a:fillRect/>
          </a:stretch>
        </p:blipFill>
        <p:spPr>
          <a:xfrm>
            <a:off x="717452" y="1244991"/>
            <a:ext cx="196948" cy="196948"/>
          </a:xfrm>
          <a:prstGeom prst="rect">
            <a:avLst/>
          </a:prstGeom>
        </p:spPr>
      </p:pic>
      <p:sp>
        <p:nvSpPr>
          <p:cNvPr id="7" name="Text 0"/>
          <p:cNvSpPr/>
          <p:nvPr/>
        </p:nvSpPr>
        <p:spPr>
          <a:xfrm>
            <a:off x="1125415" y="942535"/>
            <a:ext cx="19392526" cy="1012874"/>
          </a:xfrm>
          <a:prstGeom prst="rect">
            <a:avLst/>
          </a:prstGeom>
          <a:noFill/>
        </p:spPr>
        <p:txBody>
          <a:bodyPr wrap="square" anchor="ctr"/>
          <a:lstStyle/>
          <a:p>
            <a:pPr marL="0" indent="0" algn="l">
              <a:buNone/>
            </a:pPr>
            <a:r>
              <a:rPr lang="en-US" altLang="en-US" sz="3600" b="1">
                <a:solidFill>
                  <a:srgbClr val="000000"/>
                </a:solidFill>
                <a:latin typeface="Source Han Sans CN"/>
                <a:ea typeface="Source Han Sans CN"/>
              </a:rPr>
              <a:t>4. Implementation Details</a:t>
            </a:r>
            <a:endParaRPr lang="en-US" altLang="en-US" sz="3600" b="1">
              <a:solidFill>
                <a:srgbClr val="000000"/>
              </a:solidFill>
              <a:latin typeface="Source Han Sans CN"/>
              <a:ea typeface="Source Han Sans CN"/>
            </a:endParaRPr>
          </a:p>
        </p:txBody>
      </p:sp>
      <p:sp>
        <p:nvSpPr>
          <p:cNvPr id="8" name="Text 1"/>
          <p:cNvSpPr/>
          <p:nvPr/>
        </p:nvSpPr>
        <p:spPr>
          <a:xfrm>
            <a:off x="1720215" y="3190875"/>
            <a:ext cx="4619625" cy="1134745"/>
          </a:xfrm>
          <a:prstGeom prst="rect">
            <a:avLst/>
          </a:prstGeom>
          <a:noFill/>
        </p:spPr>
        <p:txBody>
          <a:bodyPr wrap="square" anchor="ctr"/>
          <a:lstStyle/>
          <a:p>
            <a:pPr marL="0" lvl="0" indent="0" algn="l">
              <a:buNone/>
            </a:pPr>
            <a:r>
              <a:rPr lang="en-US" altLang="en-US" sz="2100" b="1">
                <a:solidFill>
                  <a:srgbClr val="000000"/>
                </a:solidFill>
                <a:latin typeface="微软雅黑"/>
                <a:ea typeface="微软雅黑"/>
              </a:rPr>
              <a:t>Graph Data Structure for Query Rewriting:</a:t>
            </a:r>
            <a:endParaRPr lang="en-US" altLang="en-US" sz="2100" b="1">
              <a:solidFill>
                <a:srgbClr val="000000"/>
              </a:solidFill>
              <a:latin typeface="微软雅黑"/>
              <a:ea typeface="微软雅黑"/>
            </a:endParaRPr>
          </a:p>
        </p:txBody>
      </p:sp>
      <p:sp>
        <p:nvSpPr>
          <p:cNvPr id="9" name="Text 2"/>
          <p:cNvSpPr/>
          <p:nvPr/>
        </p:nvSpPr>
        <p:spPr>
          <a:xfrm>
            <a:off x="1547495" y="4324985"/>
            <a:ext cx="5062220" cy="5672455"/>
          </a:xfrm>
          <a:prstGeom prst="rect">
            <a:avLst/>
          </a:prstGeom>
          <a:noFill/>
        </p:spPr>
        <p:txBody>
          <a:bodyPr wrap="square" anchor="ctr"/>
          <a:lstStyle/>
          <a:p>
            <a:pPr marL="342900" indent="-342900" algn="l">
              <a:lnSpc>
                <a:spcPct val="120000"/>
              </a:lnSpc>
              <a:buFont typeface="Arial" charset="0"/>
              <a:buChar char="•"/>
            </a:pPr>
            <a:r>
              <a:rPr lang="en-US" altLang="en-US" sz="2400">
                <a:solidFill>
                  <a:srgbClr val="666666"/>
                </a:solidFill>
                <a:latin typeface="微软雅黑"/>
                <a:ea typeface="微软雅黑"/>
              </a:rPr>
              <a:t>Describe the specific graph data structure used in SPARQLprov, detailing how it represents SPARQL queries and facilitates efficient rewriting.</a:t>
            </a:r>
            <a:endParaRPr lang="en-US" altLang="en-US" sz="2400">
              <a:solidFill>
                <a:srgbClr val="666666"/>
              </a:solidFill>
              <a:latin typeface="微软雅黑"/>
              <a:ea typeface="微软雅黑"/>
            </a:endParaRPr>
          </a:p>
          <a:p>
            <a:pPr indent="0" algn="l">
              <a:lnSpc>
                <a:spcPct val="120000"/>
              </a:lnSpc>
              <a:buFont typeface="Arial" charset="0"/>
              <a:buNone/>
            </a:pPr>
            <a:endParaRPr lang="en-US" altLang="en-US" sz="2400">
              <a:solidFill>
                <a:srgbClr val="666666"/>
              </a:solidFill>
              <a:latin typeface="微软雅黑"/>
              <a:ea typeface="微软雅黑"/>
            </a:endParaRPr>
          </a:p>
          <a:p>
            <a:pPr marL="342900" indent="-342900" algn="l">
              <a:lnSpc>
                <a:spcPct val="120000"/>
              </a:lnSpc>
              <a:buFont typeface="Arial" charset="0"/>
              <a:buChar char="•"/>
            </a:pPr>
            <a:r>
              <a:rPr lang="en-US" altLang="en-US" sz="2400">
                <a:solidFill>
                  <a:srgbClr val="666666"/>
                </a:solidFill>
                <a:latin typeface="微软雅黑"/>
                <a:ea typeface="微软雅黑"/>
              </a:rPr>
              <a:t>Discuss the advantages of this data structure in terms of performance and scalability, with technical details on its implementation.</a:t>
            </a:r>
            <a:endParaRPr lang="en-US" altLang="en-US" sz="2400">
              <a:solidFill>
                <a:srgbClr val="666666"/>
              </a:solidFill>
              <a:latin typeface="微软雅黑"/>
              <a:ea typeface="微软雅黑"/>
            </a:endParaRPr>
          </a:p>
        </p:txBody>
      </p:sp>
      <p:sp>
        <p:nvSpPr>
          <p:cNvPr id="10" name="Text 3"/>
          <p:cNvSpPr/>
          <p:nvPr/>
        </p:nvSpPr>
        <p:spPr>
          <a:xfrm>
            <a:off x="9046113" y="3462509"/>
            <a:ext cx="4401799" cy="590843"/>
          </a:xfrm>
          <a:prstGeom prst="rect">
            <a:avLst/>
          </a:prstGeom>
          <a:noFill/>
        </p:spPr>
        <p:txBody>
          <a:bodyPr wrap="square" anchor="ctr"/>
          <a:lstStyle/>
          <a:p>
            <a:pPr marL="0" lvl="0" indent="0" algn="l">
              <a:buNone/>
            </a:pPr>
            <a:r>
              <a:rPr lang="en-US" altLang="en-US" sz="2100" b="1">
                <a:solidFill>
                  <a:srgbClr val="000000"/>
                </a:solidFill>
                <a:latin typeface="微软雅黑"/>
                <a:ea typeface="微软雅黑"/>
              </a:rPr>
              <a:t>Polynomial Evaluation Algorithms:</a:t>
            </a:r>
            <a:endParaRPr lang="en-US" altLang="en-US" sz="2100" b="1">
              <a:solidFill>
                <a:srgbClr val="000000"/>
              </a:solidFill>
              <a:latin typeface="微软雅黑"/>
              <a:ea typeface="微软雅黑"/>
            </a:endParaRPr>
          </a:p>
        </p:txBody>
      </p:sp>
      <p:sp>
        <p:nvSpPr>
          <p:cNvPr id="11" name="Text 4"/>
          <p:cNvSpPr/>
          <p:nvPr/>
        </p:nvSpPr>
        <p:spPr>
          <a:xfrm>
            <a:off x="8764270" y="4326255"/>
            <a:ext cx="4965700" cy="5663565"/>
          </a:xfrm>
          <a:prstGeom prst="rect">
            <a:avLst/>
          </a:prstGeom>
          <a:noFill/>
        </p:spPr>
        <p:txBody>
          <a:bodyPr wrap="square" anchor="ctr"/>
          <a:lstStyle/>
          <a:p>
            <a:pPr marL="285750" indent="-285750" algn="l">
              <a:buFont typeface="Arial" charset="0"/>
              <a:buChar char="•"/>
            </a:pPr>
            <a:r>
              <a:rPr lang="en-US" altLang="en-US" sz="2400">
                <a:solidFill>
                  <a:srgbClr val="666666"/>
                </a:solidFill>
                <a:latin typeface="微软雅黑"/>
                <a:ea typeface="微软雅黑"/>
              </a:rPr>
              <a:t>Explain the algorithms used for evaluating the provenance polynomials generated by SPARQLprov. This could include discussions on computational efficiency, optimization techniques, and handling of large-scale data.</a:t>
            </a:r>
            <a:endParaRPr lang="en-US" altLang="en-US" sz="2400">
              <a:solidFill>
                <a:srgbClr val="666666"/>
              </a:solidFill>
              <a:latin typeface="微软雅黑"/>
              <a:ea typeface="微软雅黑"/>
            </a:endParaRPr>
          </a:p>
          <a:p>
            <a:pPr indent="0" algn="l">
              <a:buFont typeface="Arial" charset="0"/>
              <a:buNone/>
            </a:pPr>
            <a:endParaRPr lang="en-US" altLang="en-US" sz="2400">
              <a:solidFill>
                <a:srgbClr val="666666"/>
              </a:solidFill>
              <a:latin typeface="微软雅黑"/>
              <a:ea typeface="微软雅黑"/>
            </a:endParaRPr>
          </a:p>
          <a:p>
            <a:pPr marL="285750" indent="-285750" algn="l">
              <a:buFont typeface="Arial" charset="0"/>
              <a:buChar char="•"/>
            </a:pPr>
            <a:r>
              <a:rPr lang="en-US" altLang="en-US" sz="2400">
                <a:solidFill>
                  <a:srgbClr val="666666"/>
                </a:solidFill>
                <a:latin typeface="微软雅黑"/>
                <a:ea typeface="微软雅黑"/>
              </a:rPr>
              <a:t>Provide a technical overview of how these algorithms integrate with the SPARQL query processing pipeline.</a:t>
            </a:r>
            <a:endParaRPr lang="en-US" altLang="en-US" sz="2400">
              <a:solidFill>
                <a:srgbClr val="666666"/>
              </a:solidFill>
              <a:latin typeface="微软雅黑"/>
              <a:ea typeface="微软雅黑"/>
            </a:endParaRPr>
          </a:p>
        </p:txBody>
      </p:sp>
      <p:sp>
        <p:nvSpPr>
          <p:cNvPr id="14" name="Text 7"/>
          <p:cNvSpPr/>
          <p:nvPr/>
        </p:nvSpPr>
        <p:spPr>
          <a:xfrm>
            <a:off x="16154253" y="3462509"/>
            <a:ext cx="4401799" cy="590843"/>
          </a:xfrm>
          <a:prstGeom prst="rect">
            <a:avLst/>
          </a:prstGeom>
          <a:noFill/>
        </p:spPr>
        <p:txBody>
          <a:bodyPr wrap="square" anchor="ctr"/>
          <a:lstStyle/>
          <a:p>
            <a:pPr marL="0" lvl="0" indent="0" algn="l">
              <a:buNone/>
            </a:pPr>
            <a:r>
              <a:rPr lang="en-US" altLang="en-US" sz="2100" b="1">
                <a:solidFill>
                  <a:srgbClr val="000000"/>
                </a:solidFill>
                <a:latin typeface="微软雅黑"/>
                <a:ea typeface="微软雅黑"/>
              </a:rPr>
              <a:t>Optimization Strategies:</a:t>
            </a:r>
            <a:endParaRPr lang="en-US" altLang="en-US" sz="2100" b="1">
              <a:solidFill>
                <a:srgbClr val="000000"/>
              </a:solidFill>
              <a:latin typeface="微软雅黑"/>
              <a:ea typeface="微软雅黑"/>
            </a:endParaRPr>
          </a:p>
        </p:txBody>
      </p:sp>
      <p:sp>
        <p:nvSpPr>
          <p:cNvPr id="15" name="Text 8"/>
          <p:cNvSpPr/>
          <p:nvPr/>
        </p:nvSpPr>
        <p:spPr>
          <a:xfrm>
            <a:off x="15981045" y="4368800"/>
            <a:ext cx="4965700" cy="5564505"/>
          </a:xfrm>
          <a:prstGeom prst="rect">
            <a:avLst/>
          </a:prstGeom>
          <a:noFill/>
        </p:spPr>
        <p:txBody>
          <a:bodyPr wrap="square" anchor="ctr"/>
          <a:lstStyle/>
          <a:p>
            <a:pPr marL="285750" indent="-285750" algn="l">
              <a:buFont typeface="Arial" charset="0"/>
              <a:buChar char="•"/>
            </a:pPr>
            <a:r>
              <a:rPr lang="en-US" altLang="en-US" sz="2400">
                <a:solidFill>
                  <a:srgbClr val="666666"/>
                </a:solidFill>
                <a:latin typeface="微软雅黑"/>
                <a:ea typeface="微软雅黑"/>
              </a:rPr>
              <a:t>Elaborate on the specific optimization strategies used in SPARQLprov to enhance performance. This could include techniques like indexing, caching, and parallel processing.</a:t>
            </a:r>
            <a:endParaRPr lang="en-US" altLang="en-US" sz="2400">
              <a:solidFill>
                <a:srgbClr val="666666"/>
              </a:solidFill>
              <a:latin typeface="微软雅黑"/>
              <a:ea typeface="微软雅黑"/>
            </a:endParaRPr>
          </a:p>
          <a:p>
            <a:pPr indent="0" algn="l">
              <a:buFont typeface="Arial" charset="0"/>
              <a:buNone/>
            </a:pPr>
            <a:endParaRPr lang="en-US" altLang="en-US" sz="2400">
              <a:solidFill>
                <a:srgbClr val="666666"/>
              </a:solidFill>
              <a:latin typeface="微软雅黑"/>
              <a:ea typeface="微软雅黑"/>
            </a:endParaRPr>
          </a:p>
          <a:p>
            <a:pPr marL="285750" indent="-285750" algn="l">
              <a:buFont typeface="Arial" charset="0"/>
              <a:buChar char="•"/>
            </a:pPr>
            <a:r>
              <a:rPr lang="en-US" altLang="en-US" sz="2400">
                <a:solidFill>
                  <a:srgbClr val="666666"/>
                </a:solidFill>
                <a:latin typeface="微软雅黑"/>
                <a:ea typeface="微软雅黑"/>
              </a:rPr>
              <a:t>Discuss how these optimizations contribute to the overall efficiency and scalability of SPARQLprov, particularly in handling complex and large datasets.</a:t>
            </a:r>
            <a:endParaRPr lang="en-US" altLang="en-US" sz="2400">
              <a:solidFill>
                <a:srgbClr val="666666"/>
              </a:solidFill>
              <a:latin typeface="微软雅黑"/>
              <a:ea typeface="微软雅黑"/>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5</a:t>
            </a:r>
            <a:endParaRPr lang="en-US" altLang="en-US" sz="7200"/>
          </a:p>
        </p:txBody>
      </p:sp>
      <p:sp>
        <p:nvSpPr>
          <p:cNvPr id="10" name="Text 5"/>
          <p:cNvSpPr/>
          <p:nvPr/>
        </p:nvSpPr>
        <p:spPr>
          <a:xfrm>
            <a:off x="4864943" y="6020972"/>
            <a:ext cx="12778420" cy="1519311"/>
          </a:xfrm>
          <a:prstGeom prst="rect">
            <a:avLst/>
          </a:prstGeom>
          <a:noFill/>
        </p:spPr>
        <p:txBody>
          <a:bodyPr wrap="square" anchor="ctr"/>
          <a:lstStyle/>
          <a:p>
            <a:pPr marL="0" lvl="0" indent="0" algn="ctr">
              <a:buNone/>
            </a:pPr>
            <a:r>
              <a:rPr lang="en-US" altLang="en-US" sz="5400" b="1">
                <a:solidFill>
                  <a:srgbClr val="000000"/>
                </a:solidFill>
                <a:latin typeface="Microsoft YaHei"/>
                <a:ea typeface="Microsoft YaHei"/>
              </a:rPr>
              <a:t>Evaluation</a:t>
            </a:r>
            <a:endParaRPr lang="en-US" altLang="en-US" sz="5400" b="1">
              <a:solidFill>
                <a:srgbClr val="000000"/>
              </a:solidFill>
              <a:latin typeface="Source Han Sans CN"/>
              <a:ea typeface="Source Han Sans C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3" name="Image 1" descr="preencoded.png"/>
          <p:cNvPicPr>
            <a:picLocks noChangeAspect="1"/>
          </p:cNvPicPr>
          <p:nvPr/>
        </p:nvPicPr>
        <p:blipFill>
          <a:blip r:embed="rId4"/>
          <a:stretch>
            <a:fillRect/>
          </a:stretch>
        </p:blipFill>
        <p:spPr>
          <a:xfrm>
            <a:off x="1111348" y="4290646"/>
            <a:ext cx="20285613" cy="5809957"/>
          </a:xfrm>
          <a:prstGeom prst="rect">
            <a:avLst/>
          </a:prstGeom>
        </p:spPr>
      </p:pic>
      <p:pic>
        <p:nvPicPr>
          <p:cNvPr id="4" name="Image 2" descr="preencoded.png"/>
          <p:cNvPicPr>
            <a:picLocks noChangeAspect="1"/>
          </p:cNvPicPr>
          <p:nvPr/>
        </p:nvPicPr>
        <p:blipFill>
          <a:blip r:embed="rId5"/>
          <a:stretch>
            <a:fillRect/>
          </a:stretch>
        </p:blipFill>
        <p:spPr>
          <a:xfrm>
            <a:off x="19486265" y="8196931"/>
            <a:ext cx="1908185" cy="1908192"/>
          </a:xfrm>
          <a:prstGeom prst="rect">
            <a:avLst/>
          </a:prstGeom>
        </p:spPr>
      </p:pic>
      <p:pic>
        <p:nvPicPr>
          <p:cNvPr id="5" name="Image 3" descr="preencoded.png"/>
          <p:cNvPicPr>
            <a:picLocks noChangeAspect="1"/>
          </p:cNvPicPr>
          <p:nvPr/>
        </p:nvPicPr>
        <p:blipFill>
          <a:blip r:embed="rId6"/>
          <a:stretch>
            <a:fillRect/>
          </a:stretch>
        </p:blipFill>
        <p:spPr>
          <a:xfrm>
            <a:off x="-14068" y="1315329"/>
            <a:ext cx="844062" cy="70338"/>
          </a:xfrm>
          <a:prstGeom prst="rect">
            <a:avLst/>
          </a:prstGeom>
        </p:spPr>
      </p:pic>
      <p:pic>
        <p:nvPicPr>
          <p:cNvPr id="6" name="Image 4" descr="preencoded.png"/>
          <p:cNvPicPr>
            <a:picLocks noChangeAspect="1"/>
          </p:cNvPicPr>
          <p:nvPr/>
        </p:nvPicPr>
        <p:blipFill>
          <a:blip r:embed="rId7"/>
          <a:stretch>
            <a:fillRect/>
          </a:stretch>
        </p:blipFill>
        <p:spPr>
          <a:xfrm>
            <a:off x="717452" y="1244991"/>
            <a:ext cx="196948" cy="196948"/>
          </a:xfrm>
          <a:prstGeom prst="rect">
            <a:avLst/>
          </a:prstGeom>
        </p:spPr>
      </p:pic>
      <p:sp>
        <p:nvSpPr>
          <p:cNvPr id="8" name="Text 1"/>
          <p:cNvSpPr/>
          <p:nvPr/>
        </p:nvSpPr>
        <p:spPr>
          <a:xfrm>
            <a:off x="1125415" y="942535"/>
            <a:ext cx="18449877" cy="1012874"/>
          </a:xfrm>
          <a:prstGeom prst="rect">
            <a:avLst/>
          </a:prstGeom>
          <a:noFill/>
        </p:spPr>
        <p:txBody>
          <a:bodyPr wrap="square" anchor="ctr"/>
          <a:lstStyle/>
          <a:p>
            <a:pPr marL="0" indent="0" algn="l">
              <a:buNone/>
            </a:pPr>
            <a:r>
              <a:rPr lang="en-US" altLang="en-US" sz="3600" b="1">
                <a:solidFill>
                  <a:srgbClr val="000000"/>
                </a:solidFill>
                <a:latin typeface="Source Han Sans CN"/>
                <a:ea typeface="Source Han Sans CN"/>
              </a:rPr>
              <a:t>5. Evaluation</a:t>
            </a:r>
            <a:endParaRPr lang="en-US" altLang="en-US" sz="3600" b="1">
              <a:solidFill>
                <a:srgbClr val="000000"/>
              </a:solidFill>
              <a:latin typeface="Source Han Sans CN"/>
              <a:ea typeface="Source Han Sans CN"/>
            </a:endParaRPr>
          </a:p>
        </p:txBody>
      </p:sp>
      <p:sp>
        <p:nvSpPr>
          <p:cNvPr id="9" name="Text 2"/>
          <p:cNvSpPr/>
          <p:nvPr/>
        </p:nvSpPr>
        <p:spPr>
          <a:xfrm>
            <a:off x="1351280" y="3068320"/>
            <a:ext cx="18119090" cy="8018780"/>
          </a:xfrm>
          <a:prstGeom prst="rect">
            <a:avLst/>
          </a:prstGeom>
          <a:noFill/>
        </p:spPr>
        <p:txBody>
          <a:bodyPr wrap="square" anchor="ctr"/>
          <a:lstStyle/>
          <a:p>
            <a:pPr marL="285750" indent="-285750" algn="l">
              <a:lnSpc>
                <a:spcPct val="110000"/>
              </a:lnSpc>
              <a:buFont typeface="Arial" charset="0"/>
              <a:buChar char="•"/>
            </a:pPr>
            <a:r>
              <a:rPr lang="en-US" altLang="en-US" sz="2800">
                <a:solidFill>
                  <a:srgbClr val="666666"/>
                </a:solidFill>
                <a:latin typeface="微软雅黑"/>
                <a:ea typeface="微软雅黑"/>
              </a:rPr>
              <a:t>Outlines the experimental evaluations using the Watdiv benchmark, RDF/SPARQL engine, and Wikidata, summarizing key results related to performance overhead and comparisons with systems like TripleProv and GProM.</a:t>
            </a:r>
            <a:endParaRPr lang="en-US" altLang="en-US" sz="2800">
              <a:solidFill>
                <a:srgbClr val="666666"/>
              </a:solidFill>
              <a:latin typeface="微软雅黑"/>
              <a:ea typeface="微软雅黑"/>
            </a:endParaRPr>
          </a:p>
          <a:p>
            <a:pPr indent="0" algn="l">
              <a:lnSpc>
                <a:spcPct val="110000"/>
              </a:lnSpc>
              <a:buFont typeface="Arial" charset="0"/>
              <a:buNone/>
            </a:pPr>
            <a:endParaRPr lang="en-US" altLang="en-US" sz="2800">
              <a:solidFill>
                <a:srgbClr val="666666"/>
              </a:solidFill>
              <a:latin typeface="微软雅黑"/>
              <a:ea typeface="微软雅黑"/>
            </a:endParaRPr>
          </a:p>
          <a:p>
            <a:pPr marL="285750" indent="-285750" algn="l">
              <a:lnSpc>
                <a:spcPct val="110000"/>
              </a:lnSpc>
              <a:buFont typeface="Arial" charset="0"/>
              <a:buChar char="•"/>
            </a:pPr>
            <a:r>
              <a:rPr lang="en-US" altLang="en-US" sz="2800">
                <a:solidFill>
                  <a:srgbClr val="666666"/>
                </a:solidFill>
                <a:latin typeface="微软雅黑"/>
                <a:ea typeface="微软雅黑"/>
              </a:rPr>
              <a:t>Includes a brief discussion on the implications of these results for future development and practical deployment of SPARQLprov.</a:t>
            </a:r>
            <a:endParaRPr lang="en-US" altLang="en-US" sz="2800">
              <a:solidFill>
                <a:srgbClr val="666666"/>
              </a:solidFill>
              <a:latin typeface="微软雅黑"/>
              <a:ea typeface="微软雅黑"/>
            </a:endParaRPr>
          </a:p>
        </p:txBody>
      </p:sp>
      <p:pic>
        <p:nvPicPr>
          <p:cNvPr id="11" name="Image 5" descr="preencoded.png"/>
          <p:cNvPicPr>
            <a:picLocks noChangeAspect="1"/>
          </p:cNvPicPr>
          <p:nvPr/>
        </p:nvPicPr>
        <p:blipFill>
          <a:blip r:embed="rId8"/>
          <a:stretch>
            <a:fillRect/>
          </a:stretch>
        </p:blipFill>
        <p:spPr>
          <a:xfrm>
            <a:off x="717403" y="3757002"/>
            <a:ext cx="1716258" cy="171625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6</a:t>
            </a:r>
            <a:endParaRPr lang="en-US" altLang="en-US" sz="7200"/>
          </a:p>
        </p:txBody>
      </p:sp>
      <p:sp>
        <p:nvSpPr>
          <p:cNvPr id="10" name="Text 5"/>
          <p:cNvSpPr/>
          <p:nvPr/>
        </p:nvSpPr>
        <p:spPr>
          <a:xfrm>
            <a:off x="4416747" y="6020972"/>
            <a:ext cx="13674814" cy="1519311"/>
          </a:xfrm>
          <a:prstGeom prst="rect">
            <a:avLst/>
          </a:prstGeom>
          <a:noFill/>
        </p:spPr>
        <p:txBody>
          <a:bodyPr wrap="square" anchor="ctr"/>
          <a:lstStyle/>
          <a:p>
            <a:pPr marL="0" indent="0" algn="ctr">
              <a:buNone/>
            </a:pPr>
            <a:r>
              <a:rPr lang="en-US" altLang="en-US" sz="5400" b="1">
                <a:solidFill>
                  <a:srgbClr val="000000"/>
                </a:solidFill>
                <a:latin typeface="Source Han Sans CN"/>
                <a:ea typeface="Source Han Sans CN"/>
              </a:rPr>
              <a:t>Discussion: Advantages and Disadvantages of SPARQLprov</a:t>
            </a:r>
            <a:endParaRPr lang="en-US" altLang="en-US" sz="5400" b="1">
              <a:solidFill>
                <a:srgbClr val="000000"/>
              </a:solidFill>
              <a:latin typeface="Source Han Sans CN"/>
              <a:ea typeface="Source Han Sans C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11619" y="-14068"/>
            <a:ext cx="12210757" cy="12689058"/>
          </a:xfrm>
          <a:prstGeom prst="rect">
            <a:avLst/>
          </a:prstGeom>
        </p:spPr>
      </p:pic>
      <p:pic>
        <p:nvPicPr>
          <p:cNvPr id="3" name="Image 1" descr="preencoded.png"/>
          <p:cNvPicPr>
            <a:picLocks noChangeAspect="1"/>
          </p:cNvPicPr>
          <p:nvPr/>
        </p:nvPicPr>
        <p:blipFill>
          <a:blip r:embed="rId4"/>
          <a:stretch>
            <a:fillRect/>
          </a:stretch>
        </p:blipFill>
        <p:spPr>
          <a:xfrm>
            <a:off x="-14068" y="1315329"/>
            <a:ext cx="844062" cy="70338"/>
          </a:xfrm>
          <a:prstGeom prst="rect">
            <a:avLst/>
          </a:prstGeom>
        </p:spPr>
      </p:pic>
      <p:pic>
        <p:nvPicPr>
          <p:cNvPr id="4" name="Image 2" descr="preencoded.png"/>
          <p:cNvPicPr>
            <a:picLocks noChangeAspect="1"/>
          </p:cNvPicPr>
          <p:nvPr/>
        </p:nvPicPr>
        <p:blipFill>
          <a:blip r:embed="rId5"/>
          <a:stretch>
            <a:fillRect/>
          </a:stretch>
        </p:blipFill>
        <p:spPr>
          <a:xfrm>
            <a:off x="717452" y="1244991"/>
            <a:ext cx="196948" cy="196948"/>
          </a:xfrm>
          <a:prstGeom prst="rect">
            <a:avLst/>
          </a:prstGeom>
        </p:spPr>
      </p:pic>
      <p:sp>
        <p:nvSpPr>
          <p:cNvPr id="5" name="Text 0"/>
          <p:cNvSpPr/>
          <p:nvPr/>
        </p:nvSpPr>
        <p:spPr>
          <a:xfrm>
            <a:off x="829945" y="2948305"/>
            <a:ext cx="9380855" cy="8522970"/>
          </a:xfrm>
          <a:prstGeom prst="rect">
            <a:avLst/>
          </a:prstGeom>
          <a:noFill/>
        </p:spPr>
        <p:txBody>
          <a:bodyPr wrap="square" anchor="ctr"/>
          <a:lstStyle/>
          <a:p>
            <a:pPr marL="285750" indent="-285750" algn="l">
              <a:lnSpc>
                <a:spcPct val="170000"/>
              </a:lnSpc>
              <a:buFont typeface="Arial" charset="0"/>
              <a:buChar char="•"/>
            </a:pPr>
            <a:r>
              <a:rPr lang="en-US" altLang="en-US" sz="2800">
                <a:solidFill>
                  <a:srgbClr val="000000"/>
                </a:solidFill>
                <a:latin typeface="微软雅黑"/>
                <a:ea typeface="微软雅黑"/>
              </a:rPr>
              <a:t>Highlights SPARQLprov's strengths and weaknesses, including its system-agnosticism, runtime overhead, scalability, and limitations in handling aggregate queries.</a:t>
            </a:r>
            <a:endParaRPr lang="en-US" altLang="en-US" sz="2800">
              <a:solidFill>
                <a:srgbClr val="000000"/>
              </a:solidFill>
              <a:latin typeface="微软雅黑"/>
              <a:ea typeface="微软雅黑"/>
            </a:endParaRPr>
          </a:p>
          <a:p>
            <a:pPr indent="0" algn="l">
              <a:lnSpc>
                <a:spcPct val="170000"/>
              </a:lnSpc>
              <a:buFont typeface="Arial" charset="0"/>
              <a:buNone/>
            </a:pPr>
            <a:endParaRPr lang="en-US" altLang="en-US" sz="2800">
              <a:solidFill>
                <a:srgbClr val="000000"/>
              </a:solidFill>
              <a:latin typeface="微软雅黑"/>
              <a:ea typeface="微软雅黑"/>
            </a:endParaRPr>
          </a:p>
          <a:p>
            <a:pPr marL="285750" indent="-285750" algn="l">
              <a:lnSpc>
                <a:spcPct val="170000"/>
              </a:lnSpc>
              <a:buFont typeface="Arial" charset="0"/>
              <a:buChar char="•"/>
            </a:pPr>
            <a:r>
              <a:rPr lang="en-US" altLang="en-US" sz="2800">
                <a:solidFill>
                  <a:srgbClr val="000000"/>
                </a:solidFill>
                <a:latin typeface="微软雅黑"/>
                <a:ea typeface="微软雅黑"/>
              </a:rPr>
              <a:t>Focuses on how these advantages and disadvantages impact user experience and the feasibility of integrating SPARQLprov into existing systems.</a:t>
            </a:r>
            <a:endParaRPr lang="en-US" altLang="en-US" sz="2800">
              <a:solidFill>
                <a:srgbClr val="000000"/>
              </a:solidFill>
              <a:latin typeface="微软雅黑"/>
              <a:ea typeface="微软雅黑"/>
            </a:endParaRPr>
          </a:p>
        </p:txBody>
      </p:sp>
      <p:sp>
        <p:nvSpPr>
          <p:cNvPr id="6" name="Text 1"/>
          <p:cNvSpPr/>
          <p:nvPr/>
        </p:nvSpPr>
        <p:spPr>
          <a:xfrm>
            <a:off x="1125415" y="942535"/>
            <a:ext cx="17076414" cy="1012874"/>
          </a:xfrm>
          <a:prstGeom prst="rect">
            <a:avLst/>
          </a:prstGeom>
          <a:noFill/>
        </p:spPr>
        <p:txBody>
          <a:bodyPr wrap="square" anchor="ctr"/>
          <a:lstStyle/>
          <a:p>
            <a:pPr marL="0" indent="0" algn="l">
              <a:buNone/>
            </a:pPr>
            <a:r>
              <a:rPr lang="en-US" altLang="en-US" sz="3600" b="1">
                <a:solidFill>
                  <a:srgbClr val="000000"/>
                </a:solidFill>
                <a:latin typeface="Source Han Sans CN"/>
                <a:ea typeface="Source Han Sans CN"/>
              </a:rPr>
              <a:t>6. Discussion: Advantages and Disadvantages of SPARQLprov</a:t>
            </a:r>
            <a:endParaRPr lang="en-US" altLang="en-US" sz="3600" b="1">
              <a:solidFill>
                <a:srgbClr val="000000"/>
              </a:solidFill>
              <a:latin typeface="Source Han Sans CN"/>
              <a:ea typeface="Source Han Sans C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7</a:t>
            </a:r>
            <a:endParaRPr lang="en-US" altLang="en-US" sz="7200"/>
          </a:p>
        </p:txBody>
      </p:sp>
      <p:sp>
        <p:nvSpPr>
          <p:cNvPr id="10" name="Text 5"/>
          <p:cNvSpPr/>
          <p:nvPr/>
        </p:nvSpPr>
        <p:spPr>
          <a:xfrm>
            <a:off x="4417060" y="6021070"/>
            <a:ext cx="15540355" cy="1519555"/>
          </a:xfrm>
          <a:prstGeom prst="rect">
            <a:avLst/>
          </a:prstGeom>
          <a:noFill/>
        </p:spPr>
        <p:txBody>
          <a:bodyPr wrap="square" anchor="ctr"/>
          <a:lstStyle/>
          <a:p>
            <a:pPr marL="0" lvl="0" indent="0" algn="ctr">
              <a:buNone/>
            </a:pPr>
            <a:r>
              <a:rPr lang="en-US" altLang="en-US" sz="5400" b="1">
                <a:solidFill>
                  <a:srgbClr val="000000"/>
                </a:solidFill>
                <a:latin typeface="Source Han Sans CN"/>
                <a:ea typeface="Source Han Sans CN"/>
              </a:rPr>
              <a:t>Future Work and Expansion Opportunities</a:t>
            </a:r>
            <a:endParaRPr lang="en-US" altLang="en-US" sz="5400" b="1">
              <a:solidFill>
                <a:srgbClr val="000000"/>
              </a:solidFill>
              <a:latin typeface="Source Han Sans CN"/>
              <a:ea typeface="Source Han Sans C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03717" y="3151163"/>
            <a:ext cx="9805181" cy="7652825"/>
          </a:xfrm>
          <a:prstGeom prst="rect">
            <a:avLst/>
          </a:prstGeom>
        </p:spPr>
      </p:pic>
      <p:pic>
        <p:nvPicPr>
          <p:cNvPr id="3" name="Image 1" descr="preencoded.png"/>
          <p:cNvPicPr>
            <a:picLocks noChangeAspect="1"/>
          </p:cNvPicPr>
          <p:nvPr/>
        </p:nvPicPr>
        <p:blipFill>
          <a:blip r:embed="rId4"/>
          <a:stretch>
            <a:fillRect/>
          </a:stretch>
        </p:blipFill>
        <p:spPr>
          <a:xfrm>
            <a:off x="13279902" y="8932985"/>
            <a:ext cx="1871003" cy="1871003"/>
          </a:xfrm>
          <a:prstGeom prst="rect">
            <a:avLst/>
          </a:prstGeom>
        </p:spPr>
      </p:pic>
      <p:pic>
        <p:nvPicPr>
          <p:cNvPr id="4" name="Image 2" descr="preencoded.png"/>
          <p:cNvPicPr>
            <a:picLocks noChangeAspect="1"/>
          </p:cNvPicPr>
          <p:nvPr/>
        </p:nvPicPr>
        <p:blipFill>
          <a:blip r:embed="rId5"/>
          <a:stretch>
            <a:fillRect/>
          </a:stretch>
        </p:blipFill>
        <p:spPr>
          <a:xfrm>
            <a:off x="13279902" y="6035040"/>
            <a:ext cx="1871003" cy="1871003"/>
          </a:xfrm>
          <a:prstGeom prst="rect">
            <a:avLst/>
          </a:prstGeom>
        </p:spPr>
      </p:pic>
      <p:pic>
        <p:nvPicPr>
          <p:cNvPr id="5" name="Image 3" descr="preencoded.png"/>
          <p:cNvPicPr>
            <a:picLocks noChangeAspect="1"/>
          </p:cNvPicPr>
          <p:nvPr/>
        </p:nvPicPr>
        <p:blipFill>
          <a:blip r:embed="rId6"/>
          <a:stretch>
            <a:fillRect/>
          </a:stretch>
        </p:blipFill>
        <p:spPr>
          <a:xfrm>
            <a:off x="13279902" y="3151163"/>
            <a:ext cx="1871003" cy="1871003"/>
          </a:xfrm>
          <a:prstGeom prst="rect">
            <a:avLst/>
          </a:prstGeom>
        </p:spPr>
      </p:pic>
      <p:sp>
        <p:nvSpPr>
          <p:cNvPr id="6" name="Text 0"/>
          <p:cNvSpPr/>
          <p:nvPr/>
        </p:nvSpPr>
        <p:spPr>
          <a:xfrm>
            <a:off x="2399255" y="703385"/>
            <a:ext cx="17709798" cy="1012874"/>
          </a:xfrm>
          <a:prstGeom prst="rect">
            <a:avLst/>
          </a:prstGeom>
          <a:noFill/>
        </p:spPr>
        <p:txBody>
          <a:bodyPr wrap="square" anchor="ctr"/>
          <a:lstStyle/>
          <a:p>
            <a:pPr marL="0" indent="0" algn="ctr">
              <a:buNone/>
            </a:pPr>
            <a:r>
              <a:rPr lang="en-US" altLang="en-US" sz="3600" b="1">
                <a:solidFill>
                  <a:srgbClr val="000000"/>
                </a:solidFill>
                <a:latin typeface="Microsoft YaHei"/>
                <a:ea typeface="Microsoft YaHei"/>
              </a:rPr>
              <a:t>7. Future Work and Expansion Opportunities</a:t>
            </a:r>
            <a:endParaRPr lang="en-US" altLang="en-US" sz="3600"/>
          </a:p>
        </p:txBody>
      </p:sp>
      <p:sp>
        <p:nvSpPr>
          <p:cNvPr id="7" name="Text 1"/>
          <p:cNvSpPr/>
          <p:nvPr/>
        </p:nvSpPr>
        <p:spPr>
          <a:xfrm>
            <a:off x="15610840" y="3505835"/>
            <a:ext cx="5993130" cy="759460"/>
          </a:xfrm>
          <a:prstGeom prst="rect">
            <a:avLst/>
          </a:prstGeom>
          <a:noFill/>
        </p:spPr>
        <p:txBody>
          <a:bodyPr wrap="square" anchor="ctr"/>
          <a:lstStyle/>
          <a:p>
            <a:pPr marL="0" indent="0" algn="l">
              <a:buNone/>
            </a:pPr>
            <a:r>
              <a:rPr lang="en-US" altLang="en-US" sz="2700" b="1">
                <a:solidFill>
                  <a:srgbClr val="000000"/>
                </a:solidFill>
                <a:latin typeface="Microsoft YaHei"/>
                <a:ea typeface="Microsoft YaHei"/>
              </a:rPr>
              <a:t>Supporting aggregate queries</a:t>
            </a:r>
            <a:endParaRPr lang="en-US" altLang="en-US" sz="2700" b="1">
              <a:solidFill>
                <a:srgbClr val="000000"/>
              </a:solidFill>
              <a:latin typeface="Source Han Sans CN"/>
              <a:ea typeface="Source Han Sans CN"/>
            </a:endParaRPr>
          </a:p>
        </p:txBody>
      </p:sp>
      <p:sp>
        <p:nvSpPr>
          <p:cNvPr id="8" name="Text 2"/>
          <p:cNvSpPr/>
          <p:nvPr/>
        </p:nvSpPr>
        <p:spPr>
          <a:xfrm>
            <a:off x="15854289" y="3995225"/>
            <a:ext cx="4614203" cy="5570806"/>
          </a:xfrm>
          <a:prstGeom prst="rect">
            <a:avLst/>
          </a:prstGeom>
          <a:noFill/>
        </p:spPr>
        <p:txBody>
          <a:bodyPr wrap="square" anchor="ctr"/>
          <a:lstStyle/>
          <a:p>
            <a:pPr marL="0" indent="0" algn="l">
              <a:buNone/>
            </a:pPr>
            <a:endParaRPr lang="en-US" altLang="en-US" sz="1800">
              <a:latin typeface="Microsoft YaHei"/>
              <a:ea typeface="Microsoft YaHei"/>
            </a:endParaRPr>
          </a:p>
        </p:txBody>
      </p:sp>
      <p:sp>
        <p:nvSpPr>
          <p:cNvPr id="9" name="Text 3"/>
          <p:cNvSpPr/>
          <p:nvPr/>
        </p:nvSpPr>
        <p:spPr>
          <a:xfrm>
            <a:off x="15511145" y="6576695"/>
            <a:ext cx="6092825" cy="759460"/>
          </a:xfrm>
          <a:prstGeom prst="rect">
            <a:avLst/>
          </a:prstGeom>
          <a:noFill/>
        </p:spPr>
        <p:txBody>
          <a:bodyPr wrap="square" anchor="ctr"/>
          <a:lstStyle/>
          <a:p>
            <a:pPr marL="0" indent="0" algn="l">
              <a:buNone/>
            </a:pPr>
            <a:r>
              <a:rPr lang="en-US" altLang="en-US" sz="2700" b="1">
                <a:solidFill>
                  <a:srgbClr val="000000"/>
                </a:solidFill>
                <a:latin typeface="Microsoft YaHei"/>
                <a:ea typeface="Microsoft YaHei"/>
              </a:rPr>
              <a:t>Refining computation techniques for non-monotonic queries</a:t>
            </a:r>
            <a:endParaRPr lang="en-US" altLang="en-US" sz="2700" b="1">
              <a:solidFill>
                <a:srgbClr val="000000"/>
              </a:solidFill>
              <a:latin typeface="Source Han Sans CN"/>
              <a:ea typeface="Source Han Sans CN"/>
            </a:endParaRPr>
          </a:p>
        </p:txBody>
      </p:sp>
      <p:sp>
        <p:nvSpPr>
          <p:cNvPr id="10" name="Text 4"/>
          <p:cNvSpPr/>
          <p:nvPr/>
        </p:nvSpPr>
        <p:spPr>
          <a:xfrm>
            <a:off x="15854289" y="6879102"/>
            <a:ext cx="4614203" cy="7090117"/>
          </a:xfrm>
          <a:prstGeom prst="rect">
            <a:avLst/>
          </a:prstGeom>
          <a:noFill/>
        </p:spPr>
        <p:txBody>
          <a:bodyPr wrap="square" anchor="ctr"/>
          <a:lstStyle/>
          <a:p>
            <a:pPr marL="0" indent="0" algn="l">
              <a:buNone/>
            </a:pPr>
            <a:endParaRPr lang="en-US" altLang="en-US" sz="1800">
              <a:latin typeface="Microsoft YaHei"/>
              <a:ea typeface="Microsoft YaHei"/>
            </a:endParaRPr>
          </a:p>
        </p:txBody>
      </p:sp>
      <p:sp>
        <p:nvSpPr>
          <p:cNvPr id="11" name="Text 5"/>
          <p:cNvSpPr/>
          <p:nvPr/>
        </p:nvSpPr>
        <p:spPr>
          <a:xfrm rot="0" flipH="0" flipV="0">
            <a:off x="15610840" y="9434402"/>
            <a:ext cx="6064250" cy="759460"/>
          </a:xfrm>
          <a:prstGeom prst="rect">
            <a:avLst/>
          </a:prstGeom>
          <a:noFill/>
        </p:spPr>
        <p:txBody>
          <a:bodyPr wrap="square" anchor="ctr"/>
          <a:lstStyle/>
          <a:p>
            <a:pPr marL="0" indent="0" algn="l">
              <a:buNone/>
            </a:pPr>
            <a:r>
              <a:rPr lang="en-US" altLang="en-US" sz="2700" b="1">
                <a:solidFill>
                  <a:srgbClr val="000000"/>
                </a:solidFill>
                <a:latin typeface="Microsoft YaHei"/>
                <a:ea typeface="Microsoft YaHei"/>
              </a:rPr>
              <a:t>A tentative roadmap or priority list</a:t>
            </a:r>
            <a:endParaRPr lang="en-US" altLang="en-US" sz="2700" b="1">
              <a:solidFill>
                <a:srgbClr val="000000"/>
              </a:solidFill>
              <a:latin typeface="Source Han Sans CN"/>
              <a:ea typeface="Source Han Sans CN"/>
            </a:endParaRPr>
          </a:p>
        </p:txBody>
      </p:sp>
      <p:sp>
        <p:nvSpPr>
          <p:cNvPr id="12" name="Text 6"/>
          <p:cNvSpPr/>
          <p:nvPr/>
        </p:nvSpPr>
        <p:spPr>
          <a:xfrm>
            <a:off x="0" y="0"/>
            <a:ext cx="6864583" cy="590843"/>
          </a:xfrm>
          <a:prstGeom prst="rect">
            <a:avLst/>
          </a:prstGeom>
          <a:noFill/>
        </p:spPr>
        <p:txBody>
          <a:bodyPr wrap="square" anchor="ctr"/>
          <a:lstStyle/>
          <a:p>
            <a:pPr marL="0" indent="0" algn="l">
              <a:buNone/>
            </a:pPr>
            <a:endParaRPr lang="en-US" altLang="en-US" sz="1000">
              <a:latin typeface="Microsoft YaHei"/>
              <a:ea typeface="Microsoft YaHei"/>
            </a:endParaRPr>
          </a:p>
        </p:txBody>
      </p:sp>
      <p:pic>
        <p:nvPicPr>
          <p:cNvPr id="14" name="Image 4" descr="preencoded.png"/>
          <p:cNvPicPr>
            <a:picLocks noChangeAspect="1"/>
          </p:cNvPicPr>
          <p:nvPr/>
        </p:nvPicPr>
        <p:blipFill>
          <a:blip r:embed="rId7"/>
          <a:stretch>
            <a:fillRect/>
          </a:stretch>
        </p:blipFill>
        <p:spPr>
          <a:xfrm>
            <a:off x="13279902" y="3151163"/>
            <a:ext cx="1871003" cy="1871003"/>
          </a:xfrm>
          <a:prstGeom prst="rect">
            <a:avLst/>
          </a:prstGeom>
        </p:spPr>
      </p:pic>
      <p:pic>
        <p:nvPicPr>
          <p:cNvPr id="15" name="Image 5" descr="preencoded.png"/>
          <p:cNvPicPr>
            <a:picLocks noChangeAspect="1"/>
          </p:cNvPicPr>
          <p:nvPr/>
        </p:nvPicPr>
        <p:blipFill>
          <a:blip r:embed="rId8"/>
          <a:stretch>
            <a:fillRect/>
          </a:stretch>
        </p:blipFill>
        <p:spPr>
          <a:xfrm>
            <a:off x="13322105" y="6020972"/>
            <a:ext cx="1871003" cy="1871003"/>
          </a:xfrm>
          <a:prstGeom prst="rect">
            <a:avLst/>
          </a:prstGeom>
        </p:spPr>
      </p:pic>
      <p:pic>
        <p:nvPicPr>
          <p:cNvPr id="16" name="Image 6" descr="preencoded.png"/>
          <p:cNvPicPr>
            <a:picLocks noChangeAspect="1"/>
          </p:cNvPicPr>
          <p:nvPr/>
        </p:nvPicPr>
        <p:blipFill>
          <a:blip r:embed="rId9"/>
          <a:stretch>
            <a:fillRect/>
          </a:stretch>
        </p:blipFill>
        <p:spPr>
          <a:xfrm>
            <a:off x="13279902" y="8932985"/>
            <a:ext cx="1871003" cy="18710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8</a:t>
            </a:r>
            <a:endParaRPr lang="en-US" altLang="en-US" sz="7200"/>
          </a:p>
        </p:txBody>
      </p:sp>
      <p:sp>
        <p:nvSpPr>
          <p:cNvPr id="10" name="Text 5"/>
          <p:cNvSpPr/>
          <p:nvPr/>
        </p:nvSpPr>
        <p:spPr>
          <a:xfrm>
            <a:off x="3452997" y="6020972"/>
            <a:ext cx="15602315" cy="1519311"/>
          </a:xfrm>
          <a:prstGeom prst="rect">
            <a:avLst/>
          </a:prstGeom>
          <a:noFill/>
        </p:spPr>
        <p:txBody>
          <a:bodyPr wrap="square" anchor="ctr"/>
          <a:lstStyle/>
          <a:p>
            <a:pPr marL="0" lvl="0" indent="0" algn="ctr">
              <a:buNone/>
            </a:pPr>
            <a:r>
              <a:rPr lang="en-US" altLang="en-US" sz="5400" b="1">
                <a:solidFill>
                  <a:srgbClr val="000000"/>
                </a:solidFill>
                <a:latin typeface="Microsoft YaHei"/>
                <a:ea typeface="Microsoft YaHei"/>
              </a:rPr>
              <a:t>Conclusion</a:t>
            </a:r>
            <a:endParaRPr lang="en-US" altLang="en-US" sz="5400" b="1">
              <a:solidFill>
                <a:srgbClr val="000000"/>
              </a:solidFill>
              <a:latin typeface="Source Han Sans CN"/>
              <a:ea typeface="Source Han Sans C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0876455" y="9228406"/>
            <a:ext cx="783291" cy="1012874"/>
          </a:xfrm>
          <a:prstGeom prst="rect">
            <a:avLst/>
          </a:prstGeom>
          <a:noFill/>
        </p:spPr>
        <p:txBody>
          <a:bodyPr wrap="square" anchor="ctr"/>
          <a:lstStyle/>
          <a:p>
            <a:pPr marL="0" indent="0" algn="ctr">
              <a:buNone/>
            </a:pPr>
            <a:endParaRPr lang="en-US" altLang="en-US" sz="3600">
              <a:latin typeface="Microsoft YaHei"/>
              <a:ea typeface="Microsoft YaHei"/>
            </a:endParaRPr>
          </a:p>
        </p:txBody>
      </p:sp>
      <p:pic>
        <p:nvPicPr>
          <p:cNvPr id="3" name="Image 0" descr="preencoded.png"/>
          <p:cNvPicPr>
            <a:picLocks noChangeAspect="1"/>
          </p:cNvPicPr>
          <p:nvPr/>
        </p:nvPicPr>
        <p:blipFill>
          <a:blip r:embed="rId9"/>
          <a:stretch>
            <a:fillRect/>
          </a:stretch>
        </p:blipFill>
        <p:spPr>
          <a:xfrm>
            <a:off x="6738327" y="6520668"/>
            <a:ext cx="14982092" cy="56271"/>
          </a:xfrm>
          <a:prstGeom prst="rect">
            <a:avLst/>
          </a:prstGeom>
        </p:spPr>
      </p:pic>
      <p:sp>
        <p:nvSpPr>
          <p:cNvPr id="4" name="Text 1"/>
          <p:cNvSpPr/>
          <p:nvPr/>
        </p:nvSpPr>
        <p:spPr>
          <a:xfrm>
            <a:off x="20876455" y="7526215"/>
            <a:ext cx="783291" cy="1012874"/>
          </a:xfrm>
          <a:prstGeom prst="rect">
            <a:avLst/>
          </a:prstGeom>
          <a:noFill/>
        </p:spPr>
        <p:txBody>
          <a:bodyPr wrap="square" anchor="ctr"/>
          <a:lstStyle/>
          <a:p>
            <a:pPr marL="0" indent="0" algn="ctr">
              <a:buNone/>
            </a:pPr>
            <a:endParaRPr lang="en-US" altLang="en-US" sz="3600">
              <a:latin typeface="Microsoft YaHei"/>
              <a:ea typeface="Microsoft YaHei"/>
            </a:endParaRPr>
          </a:p>
        </p:txBody>
      </p:sp>
      <p:sp>
        <p:nvSpPr>
          <p:cNvPr id="10" name="Text 4"/>
          <p:cNvSpPr/>
          <p:nvPr/>
        </p:nvSpPr>
        <p:spPr>
          <a:xfrm>
            <a:off x="20876455" y="2419643"/>
            <a:ext cx="783291" cy="1012874"/>
          </a:xfrm>
          <a:prstGeom prst="rect">
            <a:avLst/>
          </a:prstGeom>
          <a:noFill/>
        </p:spPr>
        <p:txBody>
          <a:bodyPr wrap="square" anchor="ctr"/>
          <a:lstStyle/>
          <a:p>
            <a:pPr marL="0" indent="0" algn="ctr">
              <a:buNone/>
            </a:pPr>
            <a:endParaRPr lang="en-US" altLang="en-US" sz="3600">
              <a:latin typeface="Microsoft YaHei"/>
              <a:ea typeface="Microsoft YaHei"/>
            </a:endParaRPr>
          </a:p>
        </p:txBody>
      </p:sp>
      <p:sp>
        <p:nvSpPr>
          <p:cNvPr id="11" name="Text 5"/>
          <p:cNvSpPr/>
          <p:nvPr/>
        </p:nvSpPr>
        <p:spPr>
          <a:xfrm>
            <a:off x="14324965" y="764540"/>
            <a:ext cx="7381240" cy="592455"/>
          </a:xfrm>
          <a:prstGeom prst="rect">
            <a:avLst/>
          </a:prstGeom>
          <a:noFill/>
        </p:spPr>
        <p:txBody>
          <a:bodyPr wrap="square" anchor="ctr"/>
          <a:lstStyle/>
          <a:p>
            <a:pPr marL="0" indent="0" algn="ctr">
              <a:buNone/>
            </a:pPr>
            <a:r>
              <a:rPr lang="en-US" altLang="en-US" sz="1200">
                <a:latin typeface="Microsoft YaHei"/>
                <a:ea typeface="Microsoft YaHei"/>
              </a:rPr>
              <a:t>Computing How-Provenance for SPARQL Queries via Query Rewriting</a:t>
            </a:r>
            <a:endParaRPr lang="en-US" altLang="en-US" sz="1200"/>
          </a:p>
        </p:txBody>
      </p:sp>
      <p:sp>
        <p:nvSpPr>
          <p:cNvPr id="12" name="Text 6"/>
          <p:cNvSpPr/>
          <p:nvPr/>
        </p:nvSpPr>
        <p:spPr>
          <a:xfrm>
            <a:off x="815975" y="765175"/>
            <a:ext cx="2994025" cy="1049655"/>
          </a:xfrm>
          <a:prstGeom prst="rect">
            <a:avLst/>
          </a:prstGeom>
          <a:noFill/>
        </p:spPr>
        <p:txBody>
          <a:bodyPr wrap="square" anchor="ctr"/>
          <a:lstStyle/>
          <a:p>
            <a:pPr marL="0" indent="0" algn="ctr">
              <a:buNone/>
            </a:pPr>
            <a:r>
              <a:rPr lang="en-US" altLang="en-US" sz="3600" b="1">
                <a:solidFill>
                  <a:schemeClr val="tx1"/>
                </a:solidFill>
                <a:latin typeface="HarmonyOS Sans"/>
                <a:ea typeface="HarmonyOS Sans"/>
              </a:rPr>
              <a:t>Contents</a:t>
            </a:r>
            <a:endParaRPr lang="en-US" altLang="en-US" sz="3600" b="1">
              <a:solidFill>
                <a:schemeClr val="tx1"/>
              </a:solidFill>
              <a:latin typeface="HarmonyOS Sans"/>
              <a:ea typeface="HarmonyOS Sans"/>
            </a:endParaRPr>
          </a:p>
        </p:txBody>
      </p:sp>
      <p:grpSp>
        <p:nvGrpSpPr>
          <p:cNvPr id="25" name="组合 24"/>
          <p:cNvGrpSpPr/>
          <p:nvPr/>
        </p:nvGrpSpPr>
        <p:grpSpPr>
          <a:xfrm>
            <a:off x="6724650" y="1657985"/>
            <a:ext cx="14982190" cy="1035685"/>
            <a:chOff x="10590" y="2611"/>
            <a:chExt cx="23594" cy="1631"/>
          </a:xfrm>
        </p:grpSpPr>
        <p:pic>
          <p:nvPicPr>
            <p:cNvPr id="9" name="Image 3" descr="preencoded.png"/>
            <p:cNvPicPr>
              <a:picLocks noChangeAspect="1"/>
            </p:cNvPicPr>
            <p:nvPr/>
          </p:nvPicPr>
          <p:blipFill>
            <a:blip r:embed="rId10"/>
            <a:stretch>
              <a:fillRect/>
            </a:stretch>
          </p:blipFill>
          <p:spPr>
            <a:xfrm>
              <a:off x="10590" y="4154"/>
              <a:ext cx="23594" cy="89"/>
            </a:xfrm>
            <a:prstGeom prst="rect">
              <a:avLst/>
            </a:prstGeom>
          </p:spPr>
        </p:pic>
        <p:sp>
          <p:nvSpPr>
            <p:cNvPr id="14" name="Text 8"/>
            <p:cNvSpPr/>
            <p:nvPr/>
          </p:nvSpPr>
          <p:spPr>
            <a:xfrm>
              <a:off x="10612" y="2611"/>
              <a:ext cx="14421" cy="1595"/>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1. Introduction and Thesis Statement</a:t>
              </a:r>
              <a:endParaRPr lang="en-US" altLang="en-US" sz="3600" b="1">
                <a:solidFill>
                  <a:srgbClr val="000000"/>
                </a:solidFill>
                <a:latin typeface="Source Han Sans CN"/>
                <a:ea typeface="Source Han Sans CN"/>
              </a:endParaRPr>
            </a:p>
          </p:txBody>
        </p:sp>
      </p:grpSp>
      <p:grpSp>
        <p:nvGrpSpPr>
          <p:cNvPr id="26" name="组合 25"/>
          <p:cNvGrpSpPr/>
          <p:nvPr/>
        </p:nvGrpSpPr>
        <p:grpSpPr>
          <a:xfrm>
            <a:off x="6724650" y="3192780"/>
            <a:ext cx="14982190" cy="864235"/>
            <a:chOff x="10590" y="4998"/>
            <a:chExt cx="23594" cy="1361"/>
          </a:xfrm>
        </p:grpSpPr>
        <p:pic>
          <p:nvPicPr>
            <p:cNvPr id="7" name="Image 2" descr="preencoded.png"/>
            <p:cNvPicPr>
              <a:picLocks noChangeAspect="1"/>
            </p:cNvPicPr>
            <p:nvPr/>
          </p:nvPicPr>
          <p:blipFill>
            <a:blip r:embed="rId11"/>
            <a:stretch>
              <a:fillRect/>
            </a:stretch>
          </p:blipFill>
          <p:spPr>
            <a:xfrm>
              <a:off x="10590" y="6271"/>
              <a:ext cx="23594" cy="89"/>
            </a:xfrm>
            <a:prstGeom prst="rect">
              <a:avLst/>
            </a:prstGeom>
          </p:spPr>
        </p:pic>
        <p:sp>
          <p:nvSpPr>
            <p:cNvPr id="15" name="Text 9"/>
            <p:cNvSpPr/>
            <p:nvPr/>
          </p:nvSpPr>
          <p:spPr>
            <a:xfrm>
              <a:off x="10612" y="4998"/>
              <a:ext cx="20419" cy="1006"/>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2. Purpose of the Review and Overview</a:t>
              </a:r>
              <a:endParaRPr lang="en-US" altLang="en-US" sz="3600" b="1">
                <a:solidFill>
                  <a:srgbClr val="000000"/>
                </a:solidFill>
                <a:latin typeface="Source Han Sans CN"/>
                <a:ea typeface="Source Han Sans CN"/>
              </a:endParaRPr>
            </a:p>
          </p:txBody>
        </p:sp>
      </p:grpSp>
      <p:grpSp>
        <p:nvGrpSpPr>
          <p:cNvPr id="22" name="组合 21"/>
          <p:cNvGrpSpPr/>
          <p:nvPr/>
        </p:nvGrpSpPr>
        <p:grpSpPr>
          <a:xfrm>
            <a:off x="6738620" y="4203700"/>
            <a:ext cx="14982092" cy="1092591"/>
            <a:chOff x="10590" y="8452"/>
            <a:chExt cx="23594" cy="1721"/>
          </a:xfrm>
        </p:grpSpPr>
        <p:pic>
          <p:nvPicPr>
            <p:cNvPr id="5" name="Image 1" descr="preencoded.png"/>
            <p:cNvPicPr>
              <a:picLocks noChangeAspect="1"/>
            </p:cNvPicPr>
            <p:nvPr/>
          </p:nvPicPr>
          <p:blipFill>
            <a:blip r:embed="rId12"/>
            <a:stretch>
              <a:fillRect/>
            </a:stretch>
          </p:blipFill>
          <p:spPr>
            <a:xfrm>
              <a:off x="10590" y="10084"/>
              <a:ext cx="23594" cy="89"/>
            </a:xfrm>
            <a:prstGeom prst="rect">
              <a:avLst/>
            </a:prstGeom>
          </p:spPr>
        </p:pic>
        <p:sp>
          <p:nvSpPr>
            <p:cNvPr id="16" name="Text 10"/>
            <p:cNvSpPr/>
            <p:nvPr/>
          </p:nvSpPr>
          <p:spPr>
            <a:xfrm>
              <a:off x="10654" y="8452"/>
              <a:ext cx="14357" cy="1595"/>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3. Methodology</a:t>
              </a:r>
              <a:endParaRPr lang="en-US" altLang="en-US" sz="3600" b="1">
                <a:solidFill>
                  <a:srgbClr val="000000"/>
                </a:solidFill>
                <a:latin typeface="Source Han Sans CN"/>
                <a:ea typeface="Source Han Sans CN"/>
              </a:endParaRPr>
            </a:p>
          </p:txBody>
        </p:sp>
      </p:grpSp>
      <p:sp>
        <p:nvSpPr>
          <p:cNvPr id="17" name="Text 11"/>
          <p:cNvSpPr/>
          <p:nvPr/>
        </p:nvSpPr>
        <p:spPr>
          <a:xfrm>
            <a:off x="6752395" y="5407855"/>
            <a:ext cx="10401561" cy="1012874"/>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4. Implementation Details</a:t>
            </a:r>
            <a:endParaRPr lang="en-US" altLang="en-US" sz="3600" b="1">
              <a:solidFill>
                <a:srgbClr val="000000"/>
              </a:solidFill>
              <a:latin typeface="Source Han Sans CN"/>
              <a:ea typeface="Source Han Sans CN"/>
            </a:endParaRPr>
          </a:p>
        </p:txBody>
      </p:sp>
      <p:sp>
        <p:nvSpPr>
          <p:cNvPr id="18" name="Text 12"/>
          <p:cNvSpPr/>
          <p:nvPr/>
        </p:nvSpPr>
        <p:spPr>
          <a:xfrm>
            <a:off x="6752395" y="6673801"/>
            <a:ext cx="4269610" cy="1012874"/>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5. Evaluation</a:t>
            </a:r>
            <a:endParaRPr lang="en-US" altLang="en-US" sz="3600" b="1">
              <a:solidFill>
                <a:srgbClr val="000000"/>
              </a:solidFill>
              <a:latin typeface="Source Han Sans CN"/>
              <a:ea typeface="Source Han Sans CN"/>
            </a:endParaRPr>
          </a:p>
        </p:txBody>
      </p:sp>
      <p:pic>
        <p:nvPicPr>
          <p:cNvPr id="19" name="Image 0" descr="preencoded.png"/>
          <p:cNvPicPr>
            <a:picLocks noChangeAspect="1"/>
          </p:cNvPicPr>
          <p:nvPr>
            <p:custDataLst>
              <p:tags r:id="rId1"/>
            </p:custDataLst>
          </p:nvPr>
        </p:nvPicPr>
        <p:blipFill>
          <a:blip r:embed="rId13"/>
          <a:stretch>
            <a:fillRect/>
          </a:stretch>
        </p:blipFill>
        <p:spPr>
          <a:xfrm>
            <a:off x="6691337" y="7762728"/>
            <a:ext cx="14982092" cy="56271"/>
          </a:xfrm>
          <a:prstGeom prst="rect">
            <a:avLst/>
          </a:prstGeom>
        </p:spPr>
      </p:pic>
      <p:sp>
        <p:nvSpPr>
          <p:cNvPr id="20" name="Text 12"/>
          <p:cNvSpPr/>
          <p:nvPr>
            <p:custDataLst>
              <p:tags r:id="rId2"/>
            </p:custDataLst>
          </p:nvPr>
        </p:nvSpPr>
        <p:spPr>
          <a:xfrm>
            <a:off x="6760845" y="7956550"/>
            <a:ext cx="12943840" cy="1205865"/>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6. Discussion: Advantages and Disadvantages</a:t>
            </a:r>
            <a:endParaRPr lang="en-US" altLang="en-US" sz="3600" b="1">
              <a:solidFill>
                <a:srgbClr val="000000"/>
              </a:solidFill>
              <a:latin typeface="Source Han Sans CN"/>
              <a:ea typeface="Source Han Sans CN"/>
            </a:endParaRPr>
          </a:p>
        </p:txBody>
      </p:sp>
      <p:pic>
        <p:nvPicPr>
          <p:cNvPr id="23" name="Image 0" descr="preencoded.png"/>
          <p:cNvPicPr>
            <a:picLocks noChangeAspect="1"/>
          </p:cNvPicPr>
          <p:nvPr>
            <p:custDataLst>
              <p:tags r:id="rId3"/>
            </p:custDataLst>
          </p:nvPr>
        </p:nvPicPr>
        <p:blipFill>
          <a:blip r:embed="rId14"/>
          <a:stretch>
            <a:fillRect/>
          </a:stretch>
        </p:blipFill>
        <p:spPr>
          <a:xfrm>
            <a:off x="6818337" y="9081623"/>
            <a:ext cx="14982092" cy="56271"/>
          </a:xfrm>
          <a:prstGeom prst="rect">
            <a:avLst/>
          </a:prstGeom>
        </p:spPr>
      </p:pic>
      <p:sp>
        <p:nvSpPr>
          <p:cNvPr id="24" name="Text 12"/>
          <p:cNvSpPr/>
          <p:nvPr>
            <p:custDataLst>
              <p:tags r:id="rId4"/>
            </p:custDataLst>
          </p:nvPr>
        </p:nvSpPr>
        <p:spPr>
          <a:xfrm>
            <a:off x="6818630" y="9275445"/>
            <a:ext cx="12943840" cy="1205865"/>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7. Future Work</a:t>
            </a:r>
            <a:endParaRPr lang="en-US" altLang="en-US" sz="3600" b="1">
              <a:solidFill>
                <a:srgbClr val="000000"/>
              </a:solidFill>
              <a:latin typeface="Source Han Sans CN"/>
              <a:ea typeface="Source Han Sans CN"/>
            </a:endParaRPr>
          </a:p>
        </p:txBody>
      </p:sp>
      <p:pic>
        <p:nvPicPr>
          <p:cNvPr id="27" name="Image 0" descr="preencoded.png"/>
          <p:cNvPicPr>
            <a:picLocks noChangeAspect="1"/>
          </p:cNvPicPr>
          <p:nvPr>
            <p:custDataLst>
              <p:tags r:id="rId5"/>
            </p:custDataLst>
          </p:nvPr>
        </p:nvPicPr>
        <p:blipFill>
          <a:blip r:embed="rId15"/>
          <a:stretch>
            <a:fillRect/>
          </a:stretch>
        </p:blipFill>
        <p:spPr>
          <a:xfrm>
            <a:off x="6778967" y="10399883"/>
            <a:ext cx="14982092" cy="56271"/>
          </a:xfrm>
          <a:prstGeom prst="rect">
            <a:avLst/>
          </a:prstGeom>
        </p:spPr>
      </p:pic>
      <p:sp>
        <p:nvSpPr>
          <p:cNvPr id="28" name="Text 12"/>
          <p:cNvSpPr/>
          <p:nvPr>
            <p:custDataLst>
              <p:tags r:id="rId6"/>
            </p:custDataLst>
          </p:nvPr>
        </p:nvSpPr>
        <p:spPr>
          <a:xfrm>
            <a:off x="6779260" y="10536555"/>
            <a:ext cx="12943840" cy="1205865"/>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8. Conclusion</a:t>
            </a:r>
            <a:endParaRPr lang="en-US" altLang="en-US" sz="3600" b="1">
              <a:solidFill>
                <a:srgbClr val="000000"/>
              </a:solidFill>
              <a:latin typeface="Source Han Sans CN"/>
              <a:ea typeface="Source Han Sans C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 0"/>
          <p:cNvPicPr>
            <a:picLocks noChangeAspect="1"/>
          </p:cNvPicPr>
          <p:nvPr/>
        </p:nvPicPr>
        <p:blipFill>
          <a:blip r:embed="rId3"/>
          <a:stretch/>
        </p:blipFill>
        <p:spPr>
          <a:xfrm>
            <a:off x="-14068" y="-14068"/>
            <a:ext cx="22536444" cy="12689058"/>
          </a:xfrm>
          <a:prstGeom prst="rect">
            <a:avLst/>
          </a:prstGeom>
        </p:spPr>
      </p:pic>
      <p:pic>
        <p:nvPicPr>
          <p:cNvPr id="3" name="Image 1"/>
          <p:cNvPicPr>
            <a:picLocks noChangeAspect="1"/>
          </p:cNvPicPr>
          <p:nvPr/>
        </p:nvPicPr>
        <p:blipFill>
          <a:blip r:embed="rId4"/>
          <a:stretch/>
        </p:blipFill>
        <p:spPr>
          <a:xfrm>
            <a:off x="1111348" y="4290646"/>
            <a:ext cx="20285613" cy="5809957"/>
          </a:xfrm>
          <a:prstGeom prst="rect">
            <a:avLst/>
          </a:prstGeom>
        </p:spPr>
      </p:pic>
      <p:pic>
        <p:nvPicPr>
          <p:cNvPr id="4" name="Image 2"/>
          <p:cNvPicPr>
            <a:picLocks noChangeAspect="1"/>
          </p:cNvPicPr>
          <p:nvPr/>
        </p:nvPicPr>
        <p:blipFill>
          <a:blip r:embed="rId5"/>
          <a:stretch/>
        </p:blipFill>
        <p:spPr>
          <a:xfrm>
            <a:off x="19486265" y="8196931"/>
            <a:ext cx="1908185" cy="1908192"/>
          </a:xfrm>
          <a:prstGeom prst="rect">
            <a:avLst/>
          </a:prstGeom>
        </p:spPr>
      </p:pic>
      <p:pic>
        <p:nvPicPr>
          <p:cNvPr id="5" name="Image 3"/>
          <p:cNvPicPr>
            <a:picLocks noChangeAspect="1"/>
          </p:cNvPicPr>
          <p:nvPr/>
        </p:nvPicPr>
        <p:blipFill>
          <a:blip r:embed="rId6"/>
          <a:stretch/>
        </p:blipFill>
        <p:spPr>
          <a:xfrm>
            <a:off x="-14068" y="1315329"/>
            <a:ext cx="844062" cy="70338"/>
          </a:xfrm>
          <a:prstGeom prst="rect">
            <a:avLst/>
          </a:prstGeom>
        </p:spPr>
      </p:pic>
      <p:pic>
        <p:nvPicPr>
          <p:cNvPr id="6" name="Image 4"/>
          <p:cNvPicPr>
            <a:picLocks noChangeAspect="1"/>
          </p:cNvPicPr>
          <p:nvPr/>
        </p:nvPicPr>
        <p:blipFill>
          <a:blip r:embed="rId7"/>
          <a:stretch/>
        </p:blipFill>
        <p:spPr>
          <a:xfrm>
            <a:off x="717452" y="1244991"/>
            <a:ext cx="196948" cy="196948"/>
          </a:xfrm>
          <a:prstGeom prst="rect">
            <a:avLst/>
          </a:prstGeom>
        </p:spPr>
      </p:pic>
      <p:sp>
        <p:nvSpPr>
          <p:cNvPr id="8" name="Text 1"/>
          <p:cNvSpPr/>
          <p:nvPr/>
        </p:nvSpPr>
        <p:spPr>
          <a:xfrm>
            <a:off x="1125415" y="942535"/>
            <a:ext cx="18449877" cy="1012874"/>
          </a:xfrm>
          <a:prstGeom prst="rect">
            <a:avLst/>
          </a:prstGeom>
          <a:noFill/>
        </p:spPr>
        <p:txBody>
          <a:bodyPr wrap="square" anchor="ctr"/>
          <a:lst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a:lstStyle>
          <a:p>
            <a:pPr marL="0" indent="0" algn="l">
              <a:buNone/>
            </a:pPr>
            <a:r>
              <a:rPr lang="en-US" altLang="en-US" sz="3600" b="1">
                <a:solidFill>
                  <a:srgbClr val="000000"/>
                </a:solidFill>
                <a:latin typeface="Source Han Sans CN"/>
                <a:ea typeface="Source Han Sans CN"/>
              </a:rPr>
              <a:t>8. Conclusion</a:t>
            </a:r>
            <a:endParaRPr lang="en-US" altLang="en-US" sz="3600" b="1">
              <a:solidFill>
                <a:srgbClr val="000000"/>
              </a:solidFill>
              <a:latin typeface="Source Han Sans CN"/>
              <a:ea typeface="Source Han Sans CN"/>
            </a:endParaRPr>
          </a:p>
        </p:txBody>
      </p:sp>
      <p:sp>
        <p:nvSpPr>
          <p:cNvPr id="9" name="Text 2"/>
          <p:cNvSpPr/>
          <p:nvPr/>
        </p:nvSpPr>
        <p:spPr>
          <a:xfrm>
            <a:off x="1351280" y="3068320"/>
            <a:ext cx="18119090" cy="8018780"/>
          </a:xfrm>
          <a:prstGeom prst="rect">
            <a:avLst/>
          </a:prstGeom>
          <a:noFill/>
        </p:spPr>
        <p:txBody>
          <a:bodyPr wrap="square" anchor="ctr"/>
          <a:lst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a:lstStyle>
          <a:p>
            <a:pPr marL="285750" lvl="0" indent="-285750" algn="l">
              <a:lnSpc>
                <a:spcPct val="110000"/>
              </a:lnSpc>
              <a:buFont typeface="Arial" charset="0"/>
              <a:buChar char="•"/>
            </a:pPr>
            <a:endParaRPr lang="en-US" altLang="en-US" sz="4000">
              <a:solidFill>
                <a:srgbClr val="666666"/>
              </a:solidFill>
              <a:latin typeface="微软雅黑"/>
              <a:ea typeface="微软雅黑"/>
            </a:endParaRPr>
          </a:p>
        </p:txBody>
      </p:sp>
      <p:pic>
        <p:nvPicPr>
          <p:cNvPr id="11" name="Image 5"/>
          <p:cNvPicPr>
            <a:picLocks noChangeAspect="1"/>
          </p:cNvPicPr>
          <p:nvPr/>
        </p:nvPicPr>
        <p:blipFill>
          <a:blip r:embed="rId8"/>
          <a:stretch/>
        </p:blipFill>
        <p:spPr>
          <a:xfrm>
            <a:off x="717403" y="3757002"/>
            <a:ext cx="1716258" cy="1716258"/>
          </a:xfrm>
          <a:prstGeom prst="rect">
            <a:avLst/>
          </a:prstGeom>
        </p:spPr>
      </p:pic>
      <p:sp>
        <p:nvSpPr>
          <p:cNvPr id="12" name=""/>
          <p:cNvSpPr txBox="1"/>
          <p:nvPr/>
        </p:nvSpPr>
        <p:spPr>
          <a:xfrm rot="0" flipH="0" flipV="0">
            <a:off x="2848639" y="5473260"/>
            <a:ext cx="16389350" cy="3079750"/>
          </a:xfrm>
          <a:prstGeom prst="rect">
            <a:avLst/>
          </a:prstGeom>
        </p:spPr>
        <p:txBody>
          <a:bodyPr>
            <a:spAutoFit/>
          </a:bodyPr>
          <a:lstStyle/>
          <a:p>
            <a:pPr lvl="0" algn="just"/>
            <a:r>
              <a:rPr lang="en-US" altLang="en-US" sz="2800">
                <a:latin typeface="Microsoft YaHei"/>
                <a:ea typeface="Microsoft YaHei"/>
              </a:rPr>
              <a:t>The significance of this research lies in its provision of a method for computing how-provenance that can be applied to a broad array of SPARQL engines and can accommodate both monotonic</a:t>
            </a:r>
          </a:p>
          <a:p>
            <a:pPr lvl="0" algn="just"/>
            <a:r>
              <a:rPr lang="en-US" altLang="en-US" sz="2800">
                <a:latin typeface="Microsoft YaHei"/>
                <a:ea typeface="Microsoft YaHei"/>
              </a:rPr>
              <a:t>and non-monotonic queries. Additionally, it permits lineage annotations for queries with aggregates. The research includes an evaluation of the approach using both real and synthetic</a:t>
            </a:r>
          </a:p>
          <a:p>
            <a:pPr lvl="0" algn="just"/>
            <a:r>
              <a:rPr lang="en-US" altLang="en-US" sz="2800">
                <a:latin typeface="Microsoft YaHei"/>
                <a:ea typeface="Microsoft YaHei"/>
              </a:rPr>
              <a:t>data, which demonstrates a reasonable runtime overhead when compared to the original query.</a:t>
            </a:r>
          </a:p>
          <a:p>
            <a:pPr lvl="0" algn="just"/>
            <a:r>
              <a:rPr lang="en-US" altLang="en-US" sz="2800">
                <a:latin typeface="Microsoft YaHei"/>
                <a:ea typeface="Microsoft YaHei"/>
              </a:rPr>
              <a:t>Furthermore, it demonstrates competitiveness with state-of-the-art solutions for how-provenance computation</a:t>
            </a:r>
            <a:r>
              <a:rPr lang="zh-CN" altLang="zh-CN" sz="2800">
                <a:latin typeface="Microsoft YaHei"/>
                <a:ea typeface="Microsoft YaHei"/>
              </a:rPr>
              <a:t>。、</a:t>
            </a:r>
            <a:r>
              <a:rPr lang="en-US" altLang="en-US" sz="2800">
                <a:latin typeface="Microsoft YaHei"/>
                <a:ea typeface="Microsoft YaHei"/>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3" name="Image 1" descr="preencoded.png"/>
          <p:cNvPicPr>
            <a:picLocks noChangeAspect="1"/>
          </p:cNvPicPr>
          <p:nvPr/>
        </p:nvPicPr>
        <p:blipFill>
          <a:blip r:embed="rId4"/>
          <a:stretch>
            <a:fillRect/>
          </a:stretch>
        </p:blipFill>
        <p:spPr>
          <a:xfrm>
            <a:off x="-14068" y="1315329"/>
            <a:ext cx="844062" cy="70338"/>
          </a:xfrm>
          <a:prstGeom prst="rect">
            <a:avLst/>
          </a:prstGeom>
        </p:spPr>
      </p:pic>
      <p:pic>
        <p:nvPicPr>
          <p:cNvPr id="4" name="Image 2" descr="preencoded.png"/>
          <p:cNvPicPr>
            <a:picLocks noChangeAspect="1"/>
          </p:cNvPicPr>
          <p:nvPr/>
        </p:nvPicPr>
        <p:blipFill>
          <a:blip r:embed="rId5"/>
          <a:stretch>
            <a:fillRect/>
          </a:stretch>
        </p:blipFill>
        <p:spPr>
          <a:xfrm>
            <a:off x="717452" y="1244991"/>
            <a:ext cx="196948" cy="196948"/>
          </a:xfrm>
          <a:prstGeom prst="rect">
            <a:avLst/>
          </a:prstGeom>
        </p:spPr>
      </p:pic>
      <p:sp>
        <p:nvSpPr>
          <p:cNvPr id="13" name="文本框 12"/>
          <p:cNvSpPr txBox="1"/>
          <p:nvPr/>
        </p:nvSpPr>
        <p:spPr>
          <a:xfrm rot="0" flipH="0" flipV="0">
            <a:off x="8154670" y="5009515"/>
            <a:ext cx="7340618" cy="3451225"/>
          </a:xfrm>
          <a:prstGeom prst="rect">
            <a:avLst/>
          </a:prstGeom>
          <a:noFill/>
        </p:spPr>
        <p:txBody>
          <a:bodyPr wrap="square"/>
          <a:lstStyle/>
          <a:p>
            <a:pPr lvl="0" algn="ctr"/>
            <a:r>
              <a:rPr lang="en-US" altLang="en-US" sz="7200">
                <a:latin typeface="Microsoft YaHei"/>
                <a:ea typeface="Microsoft YaHei"/>
              </a:rPr>
              <a:t>The End</a:t>
            </a:r>
          </a:p>
          <a:p>
            <a:pPr lvl="0" algn="ctr"/>
            <a:endParaRPr lang="en-US" altLang="en-US" sz="7200">
              <a:latin typeface="Microsoft YaHei"/>
              <a:ea typeface="Microsoft YaHei"/>
            </a:endParaRPr>
          </a:p>
          <a:p>
            <a:pPr lvl="0" algn="ctr"/>
            <a:r>
              <a:rPr lang="en-US" altLang="en-US" sz="5400">
                <a:latin typeface="Microsoft YaHei"/>
                <a:ea typeface="Microsoft YaHei"/>
              </a:rPr>
              <a:t>Thanks!</a:t>
            </a:r>
            <a:endParaRPr lang="en-US" altLang="en-US" sz="7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1</a:t>
            </a:r>
            <a:endParaRPr lang="en-US" altLang="en-US" sz="7200"/>
          </a:p>
        </p:txBody>
      </p:sp>
      <p:sp>
        <p:nvSpPr>
          <p:cNvPr id="10" name="Text 5"/>
          <p:cNvSpPr/>
          <p:nvPr/>
        </p:nvSpPr>
        <p:spPr>
          <a:xfrm>
            <a:off x="4573905" y="6133465"/>
            <a:ext cx="13910945" cy="1694180"/>
          </a:xfrm>
          <a:prstGeom prst="rect">
            <a:avLst/>
          </a:prstGeom>
          <a:noFill/>
        </p:spPr>
        <p:txBody>
          <a:bodyPr wrap="square" anchor="ctr"/>
          <a:lstStyle/>
          <a:p>
            <a:pPr marL="0" lvl="0" indent="0" algn="ctr">
              <a:buNone/>
            </a:pPr>
            <a:r>
              <a:rPr lang="en-US" altLang="en-US" sz="5400" b="1">
                <a:solidFill>
                  <a:srgbClr val="000000"/>
                </a:solidFill>
                <a:latin typeface="Microsoft YaHei"/>
                <a:ea typeface="Microsoft YaHei"/>
              </a:rPr>
              <a:t>Introduction and Thesis Statement</a:t>
            </a:r>
            <a:endParaRPr lang="en-US" altLang="en-US" sz="5400" b="1">
              <a:solidFill>
                <a:srgbClr val="000000"/>
              </a:solidFill>
              <a:latin typeface="Source Han Sans CN"/>
              <a:ea typeface="Source Han Sans C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240086" y="-14068"/>
            <a:ext cx="11282290" cy="12689058"/>
          </a:xfrm>
          <a:prstGeom prst="rect">
            <a:avLst/>
          </a:prstGeom>
        </p:spPr>
      </p:pic>
      <p:pic>
        <p:nvPicPr>
          <p:cNvPr id="4" name="Image 2" descr="preencoded.png"/>
          <p:cNvPicPr>
            <a:picLocks noChangeAspect="1"/>
          </p:cNvPicPr>
          <p:nvPr/>
        </p:nvPicPr>
        <p:blipFill>
          <a:blip r:embed="rId4"/>
          <a:stretch>
            <a:fillRect/>
          </a:stretch>
        </p:blipFill>
        <p:spPr>
          <a:xfrm>
            <a:off x="-14068" y="1315329"/>
            <a:ext cx="844062" cy="70338"/>
          </a:xfrm>
          <a:prstGeom prst="rect">
            <a:avLst/>
          </a:prstGeom>
        </p:spPr>
      </p:pic>
      <p:pic>
        <p:nvPicPr>
          <p:cNvPr id="5" name="Image 3" descr="preencoded.png"/>
          <p:cNvPicPr>
            <a:picLocks noChangeAspect="1"/>
          </p:cNvPicPr>
          <p:nvPr/>
        </p:nvPicPr>
        <p:blipFill>
          <a:blip r:embed="rId5"/>
          <a:stretch>
            <a:fillRect/>
          </a:stretch>
        </p:blipFill>
        <p:spPr>
          <a:xfrm>
            <a:off x="717452" y="1244991"/>
            <a:ext cx="196948" cy="196948"/>
          </a:xfrm>
          <a:prstGeom prst="rect">
            <a:avLst/>
          </a:prstGeom>
        </p:spPr>
      </p:pic>
      <p:sp>
        <p:nvSpPr>
          <p:cNvPr id="6" name="Text 0"/>
          <p:cNvSpPr/>
          <p:nvPr/>
        </p:nvSpPr>
        <p:spPr>
          <a:xfrm>
            <a:off x="13256260" y="1463040"/>
            <a:ext cx="8110220" cy="9561195"/>
          </a:xfrm>
          <a:prstGeom prst="rect">
            <a:avLst/>
          </a:prstGeom>
          <a:noFill/>
        </p:spPr>
        <p:txBody>
          <a:bodyPr wrap="square" anchor="ctr"/>
          <a:lstStyle/>
          <a:p>
            <a:pPr marL="285750" indent="-285750" algn="l">
              <a:buFont typeface="Arial" charset="0"/>
              <a:buChar char="•"/>
            </a:pPr>
            <a:r>
              <a:rPr lang="en-US" altLang="en-US" sz="3200">
                <a:latin typeface="微软雅黑"/>
                <a:ea typeface="微软雅黑"/>
              </a:rPr>
              <a:t>Introduces SPARQLprov as a novel approach in knowledge graph and SPARQL query processing, focusing on how-provenance computation. Highlights its distinction from existing methods through system independence and advanced provenance encoding techniques.</a:t>
            </a:r>
            <a:endParaRPr lang="en-US" altLang="en-US" sz="3200">
              <a:latin typeface="微软雅黑"/>
              <a:ea typeface="微软雅黑"/>
            </a:endParaRPr>
          </a:p>
          <a:p>
            <a:pPr indent="0" algn="l">
              <a:buFont typeface="Arial" charset="0"/>
              <a:buNone/>
            </a:pPr>
            <a:endParaRPr lang="en-US" altLang="en-US" sz="3200">
              <a:latin typeface="微软雅黑"/>
              <a:ea typeface="微软雅黑"/>
            </a:endParaRPr>
          </a:p>
          <a:p>
            <a:pPr marL="285750" indent="-285750" algn="l">
              <a:buFont typeface="Arial" charset="0"/>
              <a:buChar char="•"/>
            </a:pPr>
            <a:r>
              <a:rPr lang="en-US" altLang="en-US" sz="3200">
                <a:latin typeface="微软雅黑"/>
                <a:ea typeface="微软雅黑"/>
              </a:rPr>
              <a:t>Key concepts: System Independence, Provenance Encoding, Handling Non-Monotonic Queries, and Evaluation.</a:t>
            </a:r>
            <a:endParaRPr lang="en-US" altLang="en-US" sz="3200">
              <a:latin typeface="微软雅黑"/>
              <a:ea typeface="微软雅黑"/>
            </a:endParaRPr>
          </a:p>
          <a:p>
            <a:pPr indent="0" algn="l">
              <a:buFont typeface="Arial" charset="0"/>
              <a:buNone/>
            </a:pPr>
            <a:endParaRPr lang="en-US" altLang="en-US" sz="3200">
              <a:latin typeface="微软雅黑"/>
              <a:ea typeface="微软雅黑"/>
            </a:endParaRPr>
          </a:p>
          <a:p>
            <a:pPr marL="285750" indent="-285750" algn="l">
              <a:buFont typeface="Arial" charset="0"/>
              <a:buChar char="•"/>
            </a:pPr>
            <a:r>
              <a:rPr lang="en-US" altLang="en-US" sz="3200">
                <a:latin typeface="微软雅黑"/>
                <a:ea typeface="微软雅黑"/>
              </a:rPr>
              <a:t>The thesis underscores SPARQLprov's innovative approach in addressing complex queries and its ability to handle non-monotonic queries, marking a significant advancement over traditional methods. Briefly mentions the potential impact and practical applications in the field, setting the stage for its importance.</a:t>
            </a:r>
            <a:endParaRPr lang="en-US" altLang="en-US" sz="3200">
              <a:latin typeface="微软雅黑"/>
              <a:ea typeface="微软雅黑"/>
            </a:endParaRPr>
          </a:p>
        </p:txBody>
      </p:sp>
      <p:sp>
        <p:nvSpPr>
          <p:cNvPr id="7" name="Text 1"/>
          <p:cNvSpPr/>
          <p:nvPr/>
        </p:nvSpPr>
        <p:spPr>
          <a:xfrm>
            <a:off x="1125415" y="942535"/>
            <a:ext cx="12709568" cy="1012874"/>
          </a:xfrm>
          <a:prstGeom prst="rect">
            <a:avLst/>
          </a:prstGeom>
          <a:noFill/>
        </p:spPr>
        <p:txBody>
          <a:bodyPr wrap="square" anchor="ctr"/>
          <a:lstStyle/>
          <a:p>
            <a:pPr marL="0" indent="0" algn="l">
              <a:buNone/>
            </a:pPr>
            <a:r>
              <a:rPr lang="en-US" altLang="en-US" sz="3600" b="1">
                <a:solidFill>
                  <a:srgbClr val="000000"/>
                </a:solidFill>
                <a:latin typeface="Source Han Sans CN"/>
                <a:ea typeface="Source Han Sans CN"/>
              </a:rPr>
              <a:t>1. Introduction and Thesis Statement</a:t>
            </a:r>
            <a:endParaRPr lang="en-US" altLang="en-US" sz="3600" b="1">
              <a:solidFill>
                <a:srgbClr val="000000"/>
              </a:solidFill>
              <a:latin typeface="Source Han Sans CN"/>
              <a:ea typeface="Source Han Sans CN"/>
            </a:endParaRPr>
          </a:p>
        </p:txBody>
      </p:sp>
      <p:grpSp>
        <p:nvGrpSpPr>
          <p:cNvPr id="12" name="组合 11"/>
          <p:cNvGrpSpPr/>
          <p:nvPr/>
        </p:nvGrpSpPr>
        <p:grpSpPr>
          <a:xfrm>
            <a:off x="12098655" y="1315085"/>
            <a:ext cx="675005" cy="674370"/>
            <a:chOff x="21312" y="2271"/>
            <a:chExt cx="1063" cy="1062"/>
          </a:xfrm>
        </p:grpSpPr>
        <p:pic>
          <p:nvPicPr>
            <p:cNvPr id="3" name="Image 1" descr="preencoded.png"/>
            <p:cNvPicPr>
              <a:picLocks noChangeAspect="1"/>
            </p:cNvPicPr>
            <p:nvPr/>
          </p:nvPicPr>
          <p:blipFill>
            <a:blip r:embed="rId6"/>
            <a:stretch>
              <a:fillRect/>
            </a:stretch>
          </p:blipFill>
          <p:spPr>
            <a:xfrm>
              <a:off x="21313" y="2271"/>
              <a:ext cx="1063" cy="1063"/>
            </a:xfrm>
            <a:prstGeom prst="rect">
              <a:avLst/>
            </a:prstGeom>
          </p:spPr>
        </p:pic>
        <p:pic>
          <p:nvPicPr>
            <p:cNvPr id="11" name="Image 5" descr="preencoded.png"/>
            <p:cNvPicPr>
              <a:picLocks noChangeAspect="1"/>
            </p:cNvPicPr>
            <p:nvPr/>
          </p:nvPicPr>
          <p:blipFill>
            <a:blip r:embed="rId7"/>
            <a:stretch>
              <a:fillRect/>
            </a:stretch>
          </p:blipFill>
          <p:spPr>
            <a:xfrm>
              <a:off x="21312" y="2271"/>
              <a:ext cx="1063" cy="1063"/>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2</a:t>
            </a:r>
            <a:endParaRPr lang="en-US" altLang="en-US" sz="7200"/>
          </a:p>
        </p:txBody>
      </p:sp>
      <p:sp>
        <p:nvSpPr>
          <p:cNvPr id="10" name="Text 5"/>
          <p:cNvSpPr/>
          <p:nvPr/>
        </p:nvSpPr>
        <p:spPr>
          <a:xfrm>
            <a:off x="4864735" y="6021070"/>
            <a:ext cx="13515340" cy="1519555"/>
          </a:xfrm>
          <a:prstGeom prst="rect">
            <a:avLst/>
          </a:prstGeom>
          <a:noFill/>
        </p:spPr>
        <p:txBody>
          <a:bodyPr wrap="square" anchor="ctr"/>
          <a:lstStyle/>
          <a:p>
            <a:pPr marL="0" lvl="0" indent="0" algn="ctr">
              <a:buNone/>
            </a:pPr>
            <a:r>
              <a:rPr lang="en-US" altLang="en-US" sz="5400" b="1">
                <a:solidFill>
                  <a:srgbClr val="000000"/>
                </a:solidFill>
                <a:latin typeface="Microsoft YaHei"/>
                <a:ea typeface="Microsoft YaHei"/>
              </a:rPr>
              <a:t>Purpose of the Review and Overvie</a:t>
            </a:r>
            <a:endParaRPr lang="en-US" altLang="en-US" sz="5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6358597"/>
          </a:xfrm>
          <a:prstGeom prst="rect">
            <a:avLst/>
          </a:prstGeom>
        </p:spPr>
      </p:pic>
      <p:pic>
        <p:nvPicPr>
          <p:cNvPr id="3" name="Image 1" descr="preencoded.png"/>
          <p:cNvPicPr>
            <a:picLocks noChangeAspect="1"/>
          </p:cNvPicPr>
          <p:nvPr/>
        </p:nvPicPr>
        <p:blipFill>
          <a:blip r:embed="rId4"/>
          <a:stretch>
            <a:fillRect/>
          </a:stretch>
        </p:blipFill>
        <p:spPr>
          <a:xfrm>
            <a:off x="-14068" y="-14068"/>
            <a:ext cx="22536444" cy="6358597"/>
          </a:xfrm>
          <a:prstGeom prst="rect">
            <a:avLst/>
          </a:prstGeom>
        </p:spPr>
      </p:pic>
      <p:pic>
        <p:nvPicPr>
          <p:cNvPr id="4" name="Image 2" descr="preencoded.png"/>
          <p:cNvPicPr>
            <a:picLocks noChangeAspect="1"/>
          </p:cNvPicPr>
          <p:nvPr/>
        </p:nvPicPr>
        <p:blipFill>
          <a:blip r:embed="rId5"/>
          <a:stretch>
            <a:fillRect/>
          </a:stretch>
        </p:blipFill>
        <p:spPr>
          <a:xfrm>
            <a:off x="-14068" y="1315329"/>
            <a:ext cx="844062" cy="70338"/>
          </a:xfrm>
          <a:prstGeom prst="rect">
            <a:avLst/>
          </a:prstGeom>
        </p:spPr>
      </p:pic>
      <p:pic>
        <p:nvPicPr>
          <p:cNvPr id="5" name="Image 3" descr="preencoded.png"/>
          <p:cNvPicPr>
            <a:picLocks noChangeAspect="1"/>
          </p:cNvPicPr>
          <p:nvPr/>
        </p:nvPicPr>
        <p:blipFill>
          <a:blip r:embed="rId6"/>
          <a:stretch>
            <a:fillRect/>
          </a:stretch>
        </p:blipFill>
        <p:spPr>
          <a:xfrm>
            <a:off x="717452" y="1244991"/>
            <a:ext cx="196948" cy="196948"/>
          </a:xfrm>
          <a:prstGeom prst="rect">
            <a:avLst/>
          </a:prstGeom>
        </p:spPr>
      </p:pic>
      <p:sp>
        <p:nvSpPr>
          <p:cNvPr id="6" name="Text 0"/>
          <p:cNvSpPr/>
          <p:nvPr/>
        </p:nvSpPr>
        <p:spPr>
          <a:xfrm>
            <a:off x="2180590" y="6294120"/>
            <a:ext cx="17661890" cy="5424170"/>
          </a:xfrm>
          <a:prstGeom prst="rect">
            <a:avLst/>
          </a:prstGeom>
          <a:noFill/>
        </p:spPr>
        <p:txBody>
          <a:bodyPr wrap="square" anchor="ctr"/>
          <a:lstStyle/>
          <a:p>
            <a:pPr lvl="0">
              <a:buFont typeface="Arial" charset="0"/>
              <a:buChar char="•"/>
            </a:pPr>
            <a:r>
              <a:rPr lang="en-US" altLang="en-US" sz="4000">
                <a:solidFill>
                  <a:srgbClr val="1C1917"/>
                </a:solidFill>
                <a:highlight>
                  <a:srgbClr val="FFFFFF"/>
                </a:highlight>
                <a:latin typeface="Microsoft YaHei"/>
                <a:ea typeface="Microsoft YaHei"/>
              </a:rPr>
              <a:t>The purpose of this review is to introduce SPARQLprov, a novel methodology to compute fine-grained provenance polynomials that explain SPARQL query solutions. It addresses the need for interpretable outcomes from knowledge graphs.</a:t>
            </a:r>
          </a:p>
          <a:p>
            <a:pPr lvl="0" indent="0" algn="l">
              <a:buFont typeface="Arial" charset="0"/>
              <a:buNone/>
            </a:pPr>
            <a:endParaRPr lang="en-US" altLang="en-US" sz="4000">
              <a:solidFill>
                <a:srgbClr val="000000"/>
              </a:solidFill>
              <a:latin typeface="Microsoft YaHei"/>
              <a:ea typeface="Microsoft YaHei"/>
            </a:endParaRPr>
          </a:p>
          <a:p>
            <a:pPr marL="285750" lvl="0" indent="-285750" algn="l">
              <a:buFont typeface="Arial" charset="0"/>
              <a:buChar char="•"/>
            </a:pPr>
            <a:r>
              <a:rPr lang="en-US" altLang="en-US" sz="4000">
                <a:solidFill>
                  <a:srgbClr val="000000"/>
                </a:solidFill>
                <a:latin typeface="Microsoft YaHei"/>
                <a:ea typeface="Microsoft YaHei"/>
              </a:rPr>
              <a:t>Emphasizes SPARQLprov's adaptability to any SPARQL engine and its comprehensive evaluation using the Watdiv benchmark dataset, highlighting its practical utility and robustness.</a:t>
            </a:r>
            <a:endParaRPr lang="en-US" altLang="en-US" sz="4000">
              <a:solidFill>
                <a:srgbClr val="000000"/>
              </a:solidFill>
              <a:latin typeface="微软雅黑"/>
              <a:ea typeface="微软雅黑"/>
            </a:endParaRPr>
          </a:p>
        </p:txBody>
      </p:sp>
      <p:sp>
        <p:nvSpPr>
          <p:cNvPr id="7" name="Text 1"/>
          <p:cNvSpPr/>
          <p:nvPr/>
        </p:nvSpPr>
        <p:spPr>
          <a:xfrm>
            <a:off x="1125415" y="942535"/>
            <a:ext cx="10853978" cy="1012874"/>
          </a:xfrm>
          <a:prstGeom prst="rect">
            <a:avLst/>
          </a:prstGeom>
          <a:noFill/>
        </p:spPr>
        <p:txBody>
          <a:bodyPr wrap="square" anchor="ctr"/>
          <a:lstStyle/>
          <a:p>
            <a:pPr marL="0" lvl="0" indent="0" algn="l">
              <a:buNone/>
            </a:pPr>
            <a:r>
              <a:rPr lang="en-US" altLang="en-US" sz="3600" b="1">
                <a:solidFill>
                  <a:srgbClr val="000000"/>
                </a:solidFill>
                <a:latin typeface="Source Han Sans CN"/>
                <a:ea typeface="Source Han Sans CN"/>
              </a:rPr>
              <a:t>2. Purpose of the Review and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068" y="-14068"/>
            <a:ext cx="22536444" cy="12689058"/>
          </a:xfrm>
          <a:prstGeom prst="rect">
            <a:avLst/>
          </a:prstGeom>
        </p:spPr>
      </p:pic>
      <p:pic>
        <p:nvPicPr>
          <p:cNvPr id="5" name="Image 1" descr="preencoded.png"/>
          <p:cNvPicPr>
            <a:picLocks noChangeAspect="1"/>
          </p:cNvPicPr>
          <p:nvPr/>
        </p:nvPicPr>
        <p:blipFill>
          <a:blip r:embed="rId4"/>
          <a:stretch>
            <a:fillRect/>
          </a:stretch>
        </p:blipFill>
        <p:spPr>
          <a:xfrm>
            <a:off x="1111348" y="11577710"/>
            <a:ext cx="20285613" cy="56271"/>
          </a:xfrm>
          <a:prstGeom prst="rect">
            <a:avLst/>
          </a:prstGeom>
        </p:spPr>
      </p:pic>
      <p:pic>
        <p:nvPicPr>
          <p:cNvPr id="6" name="Image 2" descr="preencoded.png"/>
          <p:cNvPicPr>
            <a:picLocks noChangeAspect="1"/>
          </p:cNvPicPr>
          <p:nvPr/>
        </p:nvPicPr>
        <p:blipFill>
          <a:blip r:embed="rId5"/>
          <a:stretch>
            <a:fillRect/>
          </a:stretch>
        </p:blipFill>
        <p:spPr>
          <a:xfrm>
            <a:off x="1111348" y="998806"/>
            <a:ext cx="20285613" cy="56271"/>
          </a:xfrm>
          <a:prstGeom prst="rect">
            <a:avLst/>
          </a:prstGeom>
        </p:spPr>
      </p:pic>
      <p:sp>
        <p:nvSpPr>
          <p:cNvPr id="9" name="Text 4"/>
          <p:cNvSpPr/>
          <p:nvPr/>
        </p:nvSpPr>
        <p:spPr>
          <a:xfrm>
            <a:off x="10470866" y="4107766"/>
            <a:ext cx="1566577" cy="2025748"/>
          </a:xfrm>
          <a:prstGeom prst="rect">
            <a:avLst/>
          </a:prstGeom>
          <a:noFill/>
        </p:spPr>
        <p:txBody>
          <a:bodyPr wrap="square" anchor="ctr"/>
          <a:lstStyle/>
          <a:p>
            <a:pPr marL="0" indent="0" algn="ctr">
              <a:buNone/>
            </a:pPr>
            <a:r>
              <a:rPr lang="en-US" altLang="en-US" sz="7200" b="1">
                <a:solidFill>
                  <a:srgbClr val="1584FC"/>
                </a:solidFill>
                <a:latin typeface="Source Han Sans CN"/>
                <a:ea typeface="Source Han Sans CN"/>
              </a:rPr>
              <a:t>3</a:t>
            </a:r>
            <a:endParaRPr lang="en-US" altLang="en-US" sz="7200"/>
          </a:p>
        </p:txBody>
      </p:sp>
      <p:sp>
        <p:nvSpPr>
          <p:cNvPr id="10" name="Text 5"/>
          <p:cNvSpPr/>
          <p:nvPr/>
        </p:nvSpPr>
        <p:spPr>
          <a:xfrm>
            <a:off x="4864735" y="6021070"/>
            <a:ext cx="13515340" cy="1519555"/>
          </a:xfrm>
          <a:prstGeom prst="rect">
            <a:avLst/>
          </a:prstGeom>
          <a:noFill/>
        </p:spPr>
        <p:txBody>
          <a:bodyPr wrap="square" anchor="ctr"/>
          <a:lstStyle/>
          <a:p>
            <a:pPr marL="0" indent="0" algn="ctr">
              <a:buNone/>
            </a:pPr>
            <a:r>
              <a:rPr lang="en-US" altLang="en-US" sz="5400" b="1">
                <a:solidFill>
                  <a:srgbClr val="000000"/>
                </a:solidFill>
                <a:latin typeface="Source Han Sans CN"/>
                <a:ea typeface="Source Han Sans CN"/>
              </a:rPr>
              <a:t>Methodology</a:t>
            </a:r>
            <a:endParaRPr lang="en-US" altLang="en-US" sz="5400" b="1">
              <a:solidFill>
                <a:srgbClr val="000000"/>
              </a:solidFill>
              <a:latin typeface="Source Han Sans CN"/>
              <a:ea typeface="Source Han Sans C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11619" y="-14068"/>
            <a:ext cx="12210757" cy="12689058"/>
          </a:xfrm>
          <a:prstGeom prst="rect">
            <a:avLst/>
          </a:prstGeom>
        </p:spPr>
      </p:pic>
      <p:pic>
        <p:nvPicPr>
          <p:cNvPr id="3" name="Image 1" descr="preencoded.png"/>
          <p:cNvPicPr>
            <a:picLocks noChangeAspect="1"/>
          </p:cNvPicPr>
          <p:nvPr/>
        </p:nvPicPr>
        <p:blipFill>
          <a:blip r:embed="rId4"/>
          <a:stretch>
            <a:fillRect/>
          </a:stretch>
        </p:blipFill>
        <p:spPr>
          <a:xfrm>
            <a:off x="-14068" y="1315329"/>
            <a:ext cx="844062" cy="70338"/>
          </a:xfrm>
          <a:prstGeom prst="rect">
            <a:avLst/>
          </a:prstGeom>
        </p:spPr>
      </p:pic>
      <p:pic>
        <p:nvPicPr>
          <p:cNvPr id="4" name="Image 2" descr="preencoded.png"/>
          <p:cNvPicPr>
            <a:picLocks noChangeAspect="1"/>
          </p:cNvPicPr>
          <p:nvPr/>
        </p:nvPicPr>
        <p:blipFill>
          <a:blip r:embed="rId5"/>
          <a:stretch>
            <a:fillRect/>
          </a:stretch>
        </p:blipFill>
        <p:spPr>
          <a:xfrm>
            <a:off x="717452" y="1244991"/>
            <a:ext cx="196948" cy="196948"/>
          </a:xfrm>
          <a:prstGeom prst="rect">
            <a:avLst/>
          </a:prstGeom>
        </p:spPr>
      </p:pic>
      <p:sp>
        <p:nvSpPr>
          <p:cNvPr id="5" name="Text 0"/>
          <p:cNvSpPr/>
          <p:nvPr/>
        </p:nvSpPr>
        <p:spPr>
          <a:xfrm>
            <a:off x="913765" y="1993265"/>
            <a:ext cx="8900160" cy="8721725"/>
          </a:xfrm>
          <a:prstGeom prst="rect">
            <a:avLst/>
          </a:prstGeom>
          <a:noFill/>
        </p:spPr>
        <p:txBody>
          <a:bodyPr wrap="square" anchor="ctr"/>
          <a:lstStyle/>
          <a:p>
            <a:pPr marL="285750" indent="-285750" algn="l">
              <a:lnSpc>
                <a:spcPct val="130000"/>
              </a:lnSpc>
              <a:buFont typeface="Arial" charset="0"/>
              <a:buChar char="•"/>
            </a:pPr>
            <a:r>
              <a:rPr lang="en-US" altLang="en-US" sz="3200">
                <a:latin typeface="微软雅黑"/>
                <a:ea typeface="微软雅黑"/>
              </a:rPr>
              <a:t>Provides a detailed explanation of the SPARQLprov method, focusing on the query rewriting technique and the generation of provenance polynomials.</a:t>
            </a:r>
            <a:endParaRPr lang="en-US" altLang="en-US" sz="3200">
              <a:latin typeface="微软雅黑"/>
              <a:ea typeface="微软雅黑"/>
            </a:endParaRPr>
          </a:p>
          <a:p>
            <a:pPr indent="0" algn="l">
              <a:lnSpc>
                <a:spcPct val="130000"/>
              </a:lnSpc>
              <a:buFont typeface="Arial" charset="0"/>
              <a:buNone/>
            </a:pPr>
            <a:endParaRPr lang="en-US" altLang="en-US" sz="3200">
              <a:latin typeface="微软雅黑"/>
              <a:ea typeface="微软雅黑"/>
            </a:endParaRPr>
          </a:p>
          <a:p>
            <a:pPr marL="285750" indent="-285750" algn="l">
              <a:lnSpc>
                <a:spcPct val="130000"/>
              </a:lnSpc>
              <a:buFont typeface="Arial" charset="0"/>
              <a:buChar char="•"/>
            </a:pPr>
            <a:r>
              <a:rPr lang="en-US" altLang="en-US" sz="3200">
                <a:latin typeface="微软雅黑"/>
                <a:ea typeface="微软雅黑"/>
              </a:rPr>
              <a:t>Describes the mathematical foundations for generating provenance polynomials, including specific algorithms and principles used for accuracy and efficiency. Includes a simple example or scenario illustrating the query rewriting technique in action.</a:t>
            </a:r>
            <a:endParaRPr lang="en-US" altLang="en-US" sz="3200">
              <a:latin typeface="微软雅黑"/>
              <a:ea typeface="微软雅黑"/>
            </a:endParaRPr>
          </a:p>
        </p:txBody>
      </p:sp>
      <p:sp>
        <p:nvSpPr>
          <p:cNvPr id="6" name="Text 1"/>
          <p:cNvSpPr/>
          <p:nvPr/>
        </p:nvSpPr>
        <p:spPr>
          <a:xfrm>
            <a:off x="1125415" y="942535"/>
            <a:ext cx="15728612" cy="1012874"/>
          </a:xfrm>
          <a:prstGeom prst="rect">
            <a:avLst/>
          </a:prstGeom>
          <a:noFill/>
        </p:spPr>
        <p:txBody>
          <a:bodyPr wrap="square" anchor="ctr"/>
          <a:lstStyle/>
          <a:p>
            <a:pPr marL="0" lvl="0" indent="0" algn="l">
              <a:buNone/>
            </a:pPr>
            <a:r>
              <a:rPr lang="en-US" altLang="en-US" sz="3600" b="1">
                <a:solidFill>
                  <a:srgbClr val="000000"/>
                </a:solidFill>
                <a:latin typeface="Source Han Sans CN"/>
                <a:ea typeface="Source Han Sans CN"/>
              </a:rPr>
              <a:t>3. Methodology</a:t>
            </a:r>
            <a:endParaRPr lang="en-US" altLang="en-US" sz="3600" b="1">
              <a:solidFill>
                <a:srgbClr val="000000"/>
              </a:solidFill>
              <a:latin typeface="Source Han Sans CN"/>
              <a:ea typeface="Source Han Sans C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rot="0" flipH="0" flipV="0">
            <a:off x="14562842" y="2869906"/>
            <a:ext cx="6552764" cy="7891879"/>
          </a:xfrm>
          <a:prstGeom prst="rect">
            <a:avLst/>
          </a:prstGeom>
        </p:spPr>
      </p:pic>
      <p:pic>
        <p:nvPicPr>
          <p:cNvPr id="3" name="Image 1" descr="preencoded.png"/>
          <p:cNvPicPr>
            <a:picLocks noChangeAspect="1"/>
          </p:cNvPicPr>
          <p:nvPr/>
        </p:nvPicPr>
        <p:blipFill>
          <a:blip r:embed="rId4"/>
          <a:stretch>
            <a:fillRect/>
          </a:stretch>
        </p:blipFill>
        <p:spPr>
          <a:xfrm rot="0" flipH="0" flipV="0">
            <a:off x="8100174" y="2869906"/>
            <a:ext cx="6369856" cy="7944706"/>
          </a:xfrm>
          <a:prstGeom prst="rect">
            <a:avLst/>
          </a:prstGeom>
        </p:spPr>
      </p:pic>
      <p:pic>
        <p:nvPicPr>
          <p:cNvPr id="4" name="Image 2" descr="preencoded.png"/>
          <p:cNvPicPr>
            <a:picLocks noChangeAspect="1"/>
          </p:cNvPicPr>
          <p:nvPr/>
        </p:nvPicPr>
        <p:blipFill>
          <a:blip r:embed="rId5"/>
          <a:stretch>
            <a:fillRect/>
          </a:stretch>
        </p:blipFill>
        <p:spPr>
          <a:xfrm rot="0" flipH="0" flipV="0">
            <a:off x="1378634" y="2869906"/>
            <a:ext cx="6597748" cy="7891879"/>
          </a:xfrm>
          <a:prstGeom prst="rect">
            <a:avLst/>
          </a:prstGeom>
        </p:spPr>
      </p:pic>
      <p:pic>
        <p:nvPicPr>
          <p:cNvPr id="5" name="Image 3" descr="preencoded.png"/>
          <p:cNvPicPr>
            <a:picLocks noChangeAspect="1"/>
          </p:cNvPicPr>
          <p:nvPr/>
        </p:nvPicPr>
        <p:blipFill>
          <a:blip r:embed="rId6"/>
          <a:stretch>
            <a:fillRect/>
          </a:stretch>
        </p:blipFill>
        <p:spPr>
          <a:xfrm>
            <a:off x="-14068" y="1315329"/>
            <a:ext cx="844062" cy="70338"/>
          </a:xfrm>
          <a:prstGeom prst="rect">
            <a:avLst/>
          </a:prstGeom>
        </p:spPr>
      </p:pic>
      <p:pic>
        <p:nvPicPr>
          <p:cNvPr id="6" name="Image 4" descr="preencoded.png"/>
          <p:cNvPicPr>
            <a:picLocks noChangeAspect="1"/>
          </p:cNvPicPr>
          <p:nvPr/>
        </p:nvPicPr>
        <p:blipFill>
          <a:blip r:embed="rId7"/>
          <a:stretch>
            <a:fillRect/>
          </a:stretch>
        </p:blipFill>
        <p:spPr>
          <a:xfrm>
            <a:off x="717452" y="1244991"/>
            <a:ext cx="196948" cy="196948"/>
          </a:xfrm>
          <a:prstGeom prst="rect">
            <a:avLst/>
          </a:prstGeom>
        </p:spPr>
      </p:pic>
      <p:sp>
        <p:nvSpPr>
          <p:cNvPr id="7" name="Text 0"/>
          <p:cNvSpPr/>
          <p:nvPr/>
        </p:nvSpPr>
        <p:spPr>
          <a:xfrm>
            <a:off x="1125415" y="942535"/>
            <a:ext cx="17717226" cy="1012874"/>
          </a:xfrm>
          <a:prstGeom prst="rect">
            <a:avLst/>
          </a:prstGeom>
          <a:noFill/>
        </p:spPr>
        <p:txBody>
          <a:bodyPr wrap="square" anchor="ctr"/>
          <a:lstStyle/>
          <a:p>
            <a:pPr marL="0" indent="0" algn="l">
              <a:buNone/>
            </a:pPr>
            <a:r>
              <a:rPr lang="en-US" altLang="en-US" sz="3600" b="1">
                <a:solidFill>
                  <a:srgbClr val="000000"/>
                </a:solidFill>
                <a:latin typeface="Microsoft YaHei"/>
                <a:ea typeface="Microsoft YaHei"/>
              </a:rPr>
              <a:t>3. Methodology</a:t>
            </a:r>
            <a:endParaRPr lang="en-US" altLang="en-US" sz="3600" b="1">
              <a:solidFill>
                <a:srgbClr val="000000"/>
              </a:solidFill>
              <a:latin typeface="Source Han Sans CN"/>
              <a:ea typeface="Source Han Sans CN"/>
            </a:endParaRPr>
          </a:p>
        </p:txBody>
      </p:sp>
      <p:sp>
        <p:nvSpPr>
          <p:cNvPr id="8" name="Text 1"/>
          <p:cNvSpPr/>
          <p:nvPr/>
        </p:nvSpPr>
        <p:spPr>
          <a:xfrm>
            <a:off x="1716405" y="3376295"/>
            <a:ext cx="5882005" cy="759460"/>
          </a:xfrm>
          <a:prstGeom prst="rect">
            <a:avLst/>
          </a:prstGeom>
          <a:noFill/>
        </p:spPr>
        <p:txBody>
          <a:bodyPr wrap="square" anchor="ctr"/>
          <a:lstStyle/>
          <a:p>
            <a:pPr marL="0" indent="0" algn="l">
              <a:buNone/>
            </a:pPr>
            <a:r>
              <a:rPr lang="en-US" altLang="en-US" sz="2700" b="1">
                <a:solidFill>
                  <a:srgbClr val="000000"/>
                </a:solidFill>
                <a:latin typeface="Microsoft YaHei"/>
                <a:ea typeface="Microsoft YaHei"/>
              </a:rPr>
              <a:t>Detailed Breakdown of Query Rewriting Technique:</a:t>
            </a:r>
            <a:endParaRPr lang="en-US" altLang="en-US" sz="2700" b="1">
              <a:solidFill>
                <a:srgbClr val="000000"/>
              </a:solidFill>
              <a:latin typeface="Source Han Sans CN"/>
              <a:ea typeface="Source Han Sans CN"/>
            </a:endParaRPr>
          </a:p>
        </p:txBody>
      </p:sp>
      <p:sp>
        <p:nvSpPr>
          <p:cNvPr id="9" name="Text 2"/>
          <p:cNvSpPr/>
          <p:nvPr/>
        </p:nvSpPr>
        <p:spPr>
          <a:xfrm>
            <a:off x="1572748" y="4135706"/>
            <a:ext cx="5908431" cy="3038622"/>
          </a:xfrm>
          <a:prstGeom prst="rect">
            <a:avLst/>
          </a:prstGeom>
          <a:noFill/>
        </p:spPr>
        <p:txBody>
          <a:bodyPr wrap="square" anchor="ctr"/>
          <a:lstStyle/>
          <a:p>
            <a:pPr marL="285750" indent="-285750" algn="l">
              <a:buFont typeface="Arial" charset="0"/>
              <a:buChar char="•"/>
            </a:pPr>
            <a:r>
              <a:rPr lang="en-US" altLang="en-US">
                <a:solidFill>
                  <a:srgbClr val="000000"/>
                </a:solidFill>
                <a:latin typeface="Microsoft YaHei"/>
                <a:ea typeface="Microsoft YaHei"/>
              </a:rPr>
              <a:t>Elaborate on the specific steps involved in rewriting a SPARQL query using SPARQLprov. This could include parsing the query, identifying key variables, and transforming it into a form that facilitates provenance computation.</a:t>
            </a:r>
            <a:endParaRPr lang="en-US" altLang="en-US">
              <a:solidFill>
                <a:srgbClr val="000000"/>
              </a:solidFill>
              <a:latin typeface="微软雅黑"/>
              <a:ea typeface="微软雅黑"/>
            </a:endParaRPr>
          </a:p>
          <a:p>
            <a:pPr marL="285750" indent="-285750" algn="l">
              <a:buFont typeface="Arial" charset="0"/>
              <a:buChar char="•"/>
            </a:pPr>
            <a:r>
              <a:rPr lang="en-US" altLang="en-US">
                <a:solidFill>
                  <a:srgbClr val="000000"/>
                </a:solidFill>
                <a:latin typeface="Microsoft YaHei"/>
                <a:ea typeface="Microsoft YaHei"/>
              </a:rPr>
              <a:t>Explain how rewritten queries maintain equivalence with the original queries in terms of output but are more amenable to provenance computation.</a:t>
            </a:r>
            <a:endParaRPr lang="en-US" altLang="en-US">
              <a:solidFill>
                <a:srgbClr val="000000"/>
              </a:solidFill>
              <a:latin typeface="微软雅黑"/>
              <a:ea typeface="微软雅黑"/>
            </a:endParaRPr>
          </a:p>
        </p:txBody>
      </p:sp>
      <p:sp>
        <p:nvSpPr>
          <p:cNvPr id="10" name="Text 3"/>
          <p:cNvSpPr/>
          <p:nvPr/>
        </p:nvSpPr>
        <p:spPr>
          <a:xfrm rot="0" flipH="0" flipV="0">
            <a:off x="8350582" y="3211635"/>
            <a:ext cx="6641416" cy="759655"/>
          </a:xfrm>
          <a:prstGeom prst="rect">
            <a:avLst/>
          </a:prstGeom>
          <a:noFill/>
        </p:spPr>
        <p:txBody>
          <a:bodyPr wrap="square" anchor="ctr"/>
          <a:lstStyle/>
          <a:p>
            <a:pPr marL="0" lvl="0" indent="0" algn="l">
              <a:buNone/>
            </a:pPr>
            <a:r>
              <a:rPr lang="en-US" altLang="en-US" sz="2700" b="1">
                <a:solidFill>
                  <a:srgbClr val="000000"/>
                </a:solidFill>
                <a:latin typeface="Microsoft YaHei"/>
                <a:ea typeface="Microsoft YaHei"/>
              </a:rPr>
              <a:t>Generation of Provenance </a:t>
            </a:r>
          </a:p>
          <a:p>
            <a:pPr marL="0" lvl="0" indent="0" algn="l">
              <a:buNone/>
            </a:pPr>
            <a:r>
              <a:rPr lang="en-US" altLang="en-US" sz="2700" b="1">
                <a:solidFill>
                  <a:srgbClr val="000000"/>
                </a:solidFill>
                <a:latin typeface="Microsoft YaHei"/>
                <a:ea typeface="Microsoft YaHei"/>
              </a:rPr>
              <a:t>Polynomials</a:t>
            </a:r>
            <a:r>
              <a:rPr lang="zh-CN" altLang="zh-CN" sz="2700" b="1">
                <a:solidFill>
                  <a:srgbClr val="000000"/>
                </a:solidFill>
                <a:latin typeface="Microsoft YaHei"/>
                <a:ea typeface="Microsoft YaHei"/>
              </a:rPr>
              <a:t>：</a:t>
            </a:r>
          </a:p>
        </p:txBody>
      </p:sp>
      <p:sp>
        <p:nvSpPr>
          <p:cNvPr id="11" name="Text 4"/>
          <p:cNvSpPr/>
          <p:nvPr/>
        </p:nvSpPr>
        <p:spPr>
          <a:xfrm rot="0" flipH="0" flipV="0">
            <a:off x="8245160" y="3971290"/>
            <a:ext cx="5908675" cy="3645535"/>
          </a:xfrm>
          <a:prstGeom prst="rect">
            <a:avLst/>
          </a:prstGeom>
          <a:noFill/>
        </p:spPr>
        <p:txBody>
          <a:bodyPr wrap="square" anchor="ctr"/>
          <a:lstStyle/>
          <a:p>
            <a:pPr marL="285750" indent="-285750" algn="l">
              <a:buFont typeface="Arial" charset="0"/>
              <a:buChar char="•"/>
            </a:pPr>
            <a:r>
              <a:rPr lang="en-US" altLang="en-US" sz="2000">
                <a:solidFill>
                  <a:srgbClr val="000000"/>
                </a:solidFill>
                <a:latin typeface="Microsoft YaHei"/>
                <a:ea typeface="Microsoft YaHei"/>
              </a:rPr>
              <a:t>Discuss in detail how SPARQLprov generates provenance polynomials for each part of the rewritten query. This could involve explaining the mathematical basis for polynomial generation.</a:t>
            </a:r>
            <a:endParaRPr lang="en-US" altLang="en-US" sz="2000">
              <a:solidFill>
                <a:srgbClr val="000000"/>
              </a:solidFill>
              <a:latin typeface="微软雅黑"/>
              <a:ea typeface="微软雅黑"/>
            </a:endParaRPr>
          </a:p>
          <a:p>
            <a:pPr marL="285750" indent="-285750" algn="l">
              <a:buFont typeface="Arial" charset="0"/>
              <a:buChar char="•"/>
            </a:pPr>
            <a:r>
              <a:rPr lang="en-US" altLang="en-US" sz="2000">
                <a:solidFill>
                  <a:srgbClr val="000000"/>
                </a:solidFill>
                <a:latin typeface="Microsoft YaHei"/>
                <a:ea typeface="Microsoft YaHei"/>
              </a:rPr>
              <a:t>Provide examples of provenance polynomials for common query patterns, illustrating the process from query rewriting to polynomial generation.</a:t>
            </a:r>
            <a:endParaRPr lang="en-US" altLang="en-US" sz="2000">
              <a:solidFill>
                <a:srgbClr val="000000"/>
              </a:solidFill>
              <a:latin typeface="微软雅黑"/>
              <a:ea typeface="微软雅黑"/>
            </a:endParaRPr>
          </a:p>
        </p:txBody>
      </p:sp>
      <p:sp>
        <p:nvSpPr>
          <p:cNvPr id="12" name="Text 5"/>
          <p:cNvSpPr/>
          <p:nvPr/>
        </p:nvSpPr>
        <p:spPr>
          <a:xfrm rot="0" flipH="0" flipV="0">
            <a:off x="14881225" y="3211635"/>
            <a:ext cx="6716370" cy="759655"/>
          </a:xfrm>
          <a:prstGeom prst="rect">
            <a:avLst/>
          </a:prstGeom>
          <a:noFill/>
        </p:spPr>
        <p:txBody>
          <a:bodyPr wrap="square" anchor="ctr"/>
          <a:lstStyle/>
          <a:p>
            <a:pPr marL="0" lvl="0" indent="0" algn="l">
              <a:buNone/>
            </a:pPr>
            <a:r>
              <a:rPr lang="en-US" altLang="en-US" sz="2700" b="1">
                <a:solidFill>
                  <a:srgbClr val="000000"/>
                </a:solidFill>
                <a:latin typeface="Microsoft YaHei"/>
                <a:ea typeface="Microsoft YaHei"/>
              </a:rPr>
              <a:t>Handling of Complex Query </a:t>
            </a:r>
          </a:p>
          <a:p>
            <a:pPr marL="0" lvl="0" indent="0" algn="l">
              <a:buNone/>
            </a:pPr>
            <a:r>
              <a:rPr lang="en-US" altLang="en-US" sz="2700" b="1">
                <a:solidFill>
                  <a:srgbClr val="000000"/>
                </a:solidFill>
                <a:latin typeface="Microsoft YaHei"/>
                <a:ea typeface="Microsoft YaHei"/>
              </a:rPr>
              <a:t>Constructs:</a:t>
            </a:r>
          </a:p>
        </p:txBody>
      </p:sp>
      <p:sp>
        <p:nvSpPr>
          <p:cNvPr id="13" name="Text 6"/>
          <p:cNvSpPr/>
          <p:nvPr/>
        </p:nvSpPr>
        <p:spPr>
          <a:xfrm>
            <a:off x="14881225" y="3971290"/>
            <a:ext cx="5908675" cy="3315970"/>
          </a:xfrm>
          <a:prstGeom prst="rect">
            <a:avLst/>
          </a:prstGeom>
          <a:noFill/>
        </p:spPr>
        <p:txBody>
          <a:bodyPr wrap="square" anchor="ctr"/>
          <a:lstStyle/>
          <a:p>
            <a:pPr marL="285750" indent="-285750" algn="l">
              <a:buFont typeface="Arial" charset="0"/>
              <a:buChar char="•"/>
            </a:pPr>
            <a:r>
              <a:rPr lang="en-US" altLang="en-US" sz="2000">
                <a:solidFill>
                  <a:srgbClr val="000000"/>
                </a:solidFill>
                <a:latin typeface="Microsoft YaHei"/>
                <a:ea typeface="Microsoft YaHei"/>
              </a:rPr>
              <a:t>Delve into how SPARQLprov handles complex query constructs, such as optional patterns, unions, and filters, in the context of provenance computation.</a:t>
            </a:r>
            <a:endParaRPr lang="en-US" altLang="en-US" sz="2000">
              <a:solidFill>
                <a:srgbClr val="000000"/>
              </a:solidFill>
              <a:latin typeface="微软雅黑"/>
              <a:ea typeface="微软雅黑"/>
            </a:endParaRPr>
          </a:p>
          <a:p>
            <a:pPr marL="285750" indent="-285750" algn="l">
              <a:buFont typeface="Arial" charset="0"/>
              <a:buChar char="•"/>
            </a:pPr>
            <a:r>
              <a:rPr lang="en-US" altLang="en-US" sz="2000">
                <a:solidFill>
                  <a:srgbClr val="000000"/>
                </a:solidFill>
                <a:latin typeface="Microsoft YaHei"/>
                <a:ea typeface="Microsoft YaHei"/>
              </a:rPr>
              <a:t>Discuss the challenges and solutions associated with these constructs, possibly using examples or case studies.</a:t>
            </a:r>
            <a:endParaRPr lang="en-US" altLang="en-US" sz="2000">
              <a:solidFill>
                <a:srgbClr val="000000"/>
              </a:solidFill>
              <a:latin typeface="微软雅黑"/>
              <a:ea typeface="微软雅黑"/>
            </a:endParaRPr>
          </a:p>
        </p:txBody>
      </p:sp>
      <p:sp>
        <p:nvSpPr>
          <p:cNvPr id="14" name="Text 7"/>
          <p:cNvSpPr/>
          <p:nvPr/>
        </p:nvSpPr>
        <p:spPr>
          <a:xfrm>
            <a:off x="0" y="0"/>
            <a:ext cx="5837703" cy="295422"/>
          </a:xfrm>
          <a:prstGeom prst="rect">
            <a:avLst/>
          </a:prstGeom>
          <a:noFill/>
        </p:spPr>
        <p:txBody>
          <a:bodyPr wrap="square" anchor="ctr"/>
          <a:lstStyle/>
          <a:p>
            <a:pPr marL="0" indent="0" algn="l">
              <a:buNone/>
            </a:pPr>
            <a:endParaRPr lang="en-US" altLang="en-US" sz="1000">
              <a:latin typeface="Microsoft YaHei"/>
              <a:ea typeface="Microsoft YaHei"/>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NWEyNDYwZmI0ZmQ2YjZiN2NkYzE4NjY4ZDQ3MDkzMW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6088</Words>
  <Application>WPS 演示</Application>
  <PresentationFormat>On-screen Show (16:9)</PresentationFormat>
  <Paragraphs>199</Paragraphs>
  <Slides>21</Slides>
  <Notes>19</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21</vt:i4>
      </vt:variant>
    </vt:vector>
  </HeadingPairs>
  <TitlesOfParts>
    <vt:vector size="38" baseType="lpstr">
      <vt:lpstr>Arial</vt:lpstr>
      <vt:lpstr>宋体</vt:lpstr>
      <vt:lpstr>Wingdings</vt:lpstr>
      <vt:lpstr>Source Han Sans CN</vt:lpstr>
      <vt:lpstr>Segoe Print</vt:lpstr>
      <vt:lpstr>Source Han Sans CN</vt:lpstr>
      <vt:lpstr>Source Han Sans CN</vt:lpstr>
      <vt:lpstr>HarmonyOS Sans</vt:lpstr>
      <vt:lpstr>HarmonyOS Sans</vt:lpstr>
      <vt:lpstr>HarmonyOS Sans</vt:lpstr>
      <vt:lpstr>微软雅黑</vt:lpstr>
      <vt:lpstr>MingLiU-ExtB</vt:lpstr>
      <vt:lpstr>Calibri</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小星</cp:lastModifiedBy>
  <cp:revision>46</cp:revision>
  <dcterms:created xsi:type="dcterms:W3CDTF">2023-11-21T10:47:00Z</dcterms:created>
  <dcterms:modified xsi:type="dcterms:W3CDTF">2023-11-22T03:35:01Z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0A121DAD78244AA486C3934385FDB897_13</vt:lpwstr>
  </property>
  <property fmtid="{D5CDD505-2E9C-101B-9397-08002B2CF9AE}" pid="3" name="KSOProductBuildVer">
    <vt:lpwstr>2052-12.1.0.15990</vt:lpwstr>
  </property>
</Properties>
</file>